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0"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C900E0-3E91-4CDA-AB93-8DB73377C78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F99F54C3-8284-4120-83A2-E64A2D5691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23538B61-743F-4C5B-B091-E4E0DEFF286D}"/>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72AF6A7A-8251-437C-A583-FA80E1F618C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147ADD2B-3224-4756-A8AC-B5658688D966}"/>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2860804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C725D-C030-4401-A9CC-0C3656C788BF}"/>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577CA350-6A6A-4343-BD3C-B30A9BFD36D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29613F4-E63C-4CD0-A9C4-262B8C4E12CD}"/>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98FB5642-6417-4D54-A28A-F2C813D15F8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6397498B-0B06-485C-B04A-BD5C9E93C9D4}"/>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157986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3AB331E-F866-4FCA-8EAB-1A44F6C466D1}"/>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69ED1BE-5A2B-4ED0-A9C9-BE0FF86E32B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CD770C42-0CEA-4F92-887A-C648728A3FEE}"/>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A658E56B-E565-402C-BF87-BC57B352DD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B63CBA1-A761-452F-954A-50212C3F95B5}"/>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217850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E52CF8-63DE-495D-BC4C-58345BACFA70}"/>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5BB04104-636D-4EDA-A1D8-FDD7AF135CA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D850FAD-44E4-488D-A71C-ACE31B6F925E}"/>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7957363D-F19F-4DE3-9486-D72605A4D6F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410CA50-3904-46F9-B24D-3B7C45B45001}"/>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288339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A89A40-2C70-40C1-8BD4-47D438E14DC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88FB9DFB-CE65-4573-813F-09F9FE3D31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0AD8BA5-573E-4DAA-BAD9-E76BF6001100}"/>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46C8D3B0-DCBA-49E7-9D04-8949668E282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6C21538-0A50-437F-97B8-36DCBC7A0AA2}"/>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4110136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747D8-A644-4A3D-8F35-CE11E01188BD}"/>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DD4FEB5-D472-455E-9C6F-C135CDEEF6F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791C8E38-E1CD-49D4-B43B-B4A332ECA63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1EF8D398-A817-4129-89F5-E9D8DE4ACFED}"/>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6" name="Fußzeilenplatzhalter 5">
            <a:extLst>
              <a:ext uri="{FF2B5EF4-FFF2-40B4-BE49-F238E27FC236}">
                <a16:creationId xmlns:a16="http://schemas.microsoft.com/office/drawing/2014/main" id="{CAC034FB-0402-4B87-84B9-FDC80C0A481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5912ECC-0916-4C0B-99EE-3DBCD13B6161}"/>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191667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80E98-0725-4C5C-A1CC-ED75E354323A}"/>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A528A7E9-35EA-43F2-9799-E63AB03B5F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0C899AA-4C89-4D1A-838F-CEEB0BBA419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C9E72B52-FD3B-4A12-893C-C2307251CD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FD9FCF2-6B47-4B01-B862-B841CCB06DE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80E59445-40D4-4FEA-B7BB-34C29EB439D2}"/>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8" name="Fußzeilenplatzhalter 7">
            <a:extLst>
              <a:ext uri="{FF2B5EF4-FFF2-40B4-BE49-F238E27FC236}">
                <a16:creationId xmlns:a16="http://schemas.microsoft.com/office/drawing/2014/main" id="{286D84D2-AE0A-4F5E-9570-937AACF1CCEB}"/>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3B1F52E2-A5C7-49CF-B8E8-05FF01488361}"/>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78091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F3FFF-8FE8-4577-A571-D4C6273597CD}"/>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25A294CD-B3DD-455D-A6B0-95DACDC73274}"/>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4" name="Fußzeilenplatzhalter 3">
            <a:extLst>
              <a:ext uri="{FF2B5EF4-FFF2-40B4-BE49-F238E27FC236}">
                <a16:creationId xmlns:a16="http://schemas.microsoft.com/office/drawing/2014/main" id="{3FCA34A7-2DA2-42B6-8AB0-D6FE7D7E0F5F}"/>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1DA13F22-5852-43F9-A093-B64D05C0D004}"/>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16273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F5AF3D7-998B-4B64-9878-A507EFF05C2C}"/>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3" name="Fußzeilenplatzhalter 2">
            <a:extLst>
              <a:ext uri="{FF2B5EF4-FFF2-40B4-BE49-F238E27FC236}">
                <a16:creationId xmlns:a16="http://schemas.microsoft.com/office/drawing/2014/main" id="{2939CD27-53A3-42A3-8B47-573365A0FC9C}"/>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EACE49C-A38A-494A-A5B0-AB604769A7B5}"/>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1652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786D3-4510-4718-BA08-B712501E064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F4CDD603-BC14-42A2-BD3B-56A1212BC6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88E020BA-B080-49D2-8330-AA44F1B28F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82B12E0-E5CD-4C02-85CD-1B9E3B57B837}"/>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6" name="Fußzeilenplatzhalter 5">
            <a:extLst>
              <a:ext uri="{FF2B5EF4-FFF2-40B4-BE49-F238E27FC236}">
                <a16:creationId xmlns:a16="http://schemas.microsoft.com/office/drawing/2014/main" id="{053BE2A5-A9FA-421F-8087-085710BD6FCD}"/>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92F69265-37E3-449A-B246-CC289DE229DA}"/>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3273577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2D9E1-3931-4064-B805-CA576312B9A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87DB62E8-F63F-4FC4-AB40-EF5C3CED90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EEF98C91-A90C-4FB4-9FE5-D42EFF0F2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B910662-5406-4915-B81C-5F104F37FC27}"/>
              </a:ext>
            </a:extLst>
          </p:cNvPr>
          <p:cNvSpPr>
            <a:spLocks noGrp="1"/>
          </p:cNvSpPr>
          <p:nvPr>
            <p:ph type="dt" sz="half" idx="10"/>
          </p:nvPr>
        </p:nvSpPr>
        <p:spPr/>
        <p:txBody>
          <a:bodyPr/>
          <a:lstStyle/>
          <a:p>
            <a:fld id="{9C4B2C2E-23C6-4A3C-BBB1-3432A8D18A06}" type="datetimeFigureOut">
              <a:rPr lang="de-AT" smtClean="0"/>
              <a:t>05.05.2020</a:t>
            </a:fld>
            <a:endParaRPr lang="de-AT"/>
          </a:p>
        </p:txBody>
      </p:sp>
      <p:sp>
        <p:nvSpPr>
          <p:cNvPr id="6" name="Fußzeilenplatzhalter 5">
            <a:extLst>
              <a:ext uri="{FF2B5EF4-FFF2-40B4-BE49-F238E27FC236}">
                <a16:creationId xmlns:a16="http://schemas.microsoft.com/office/drawing/2014/main" id="{858ED0A0-BB6E-487E-B294-85F8D9781CA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C69C07C-6AFB-4011-A0AC-6D36B583F34D}"/>
              </a:ext>
            </a:extLst>
          </p:cNvPr>
          <p:cNvSpPr>
            <a:spLocks noGrp="1"/>
          </p:cNvSpPr>
          <p:nvPr>
            <p:ph type="sldNum" sz="quarter" idx="12"/>
          </p:nvPr>
        </p:nvSpPr>
        <p:spPr/>
        <p:txBody>
          <a:bodyPr/>
          <a:lstStyle/>
          <a:p>
            <a:fld id="{2BB4AEB9-6423-4FBD-96B2-00787F81CC45}" type="slidenum">
              <a:rPr lang="de-AT" smtClean="0"/>
              <a:t>‹Nr.›</a:t>
            </a:fld>
            <a:endParaRPr lang="de-AT"/>
          </a:p>
        </p:txBody>
      </p:sp>
    </p:spTree>
    <p:extLst>
      <p:ext uri="{BB962C8B-B14F-4D97-AF65-F5344CB8AC3E}">
        <p14:creationId xmlns:p14="http://schemas.microsoft.com/office/powerpoint/2010/main" val="428673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93373FC-DFA8-410C-BDF9-5E6C54C166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B2062E7-940C-4509-95CE-1068CF6FF1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BEBEB34-08B1-4E55-AE25-0DDBFD252F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B2C2E-23C6-4A3C-BBB1-3432A8D18A06}" type="datetimeFigureOut">
              <a:rPr lang="de-AT" smtClean="0"/>
              <a:t>05.05.2020</a:t>
            </a:fld>
            <a:endParaRPr lang="de-AT"/>
          </a:p>
        </p:txBody>
      </p:sp>
      <p:sp>
        <p:nvSpPr>
          <p:cNvPr id="5" name="Fußzeilenplatzhalter 4">
            <a:extLst>
              <a:ext uri="{FF2B5EF4-FFF2-40B4-BE49-F238E27FC236}">
                <a16:creationId xmlns:a16="http://schemas.microsoft.com/office/drawing/2014/main" id="{536B83AC-7DD7-40FF-93B2-621064B20B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53D55AF8-56AC-4FED-B25E-579A468109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4AEB9-6423-4FBD-96B2-00787F81CC45}" type="slidenum">
              <a:rPr lang="de-AT" smtClean="0"/>
              <a:t>‹Nr.›</a:t>
            </a:fld>
            <a:endParaRPr lang="de-AT"/>
          </a:p>
        </p:txBody>
      </p:sp>
    </p:spTree>
    <p:extLst>
      <p:ext uri="{BB962C8B-B14F-4D97-AF65-F5344CB8AC3E}">
        <p14:creationId xmlns:p14="http://schemas.microsoft.com/office/powerpoint/2010/main" val="3879716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hak:zwei Salzburg - LÄUFT BEI DIR">
            <a:extLst>
              <a:ext uri="{FF2B5EF4-FFF2-40B4-BE49-F238E27FC236}">
                <a16:creationId xmlns:a16="http://schemas.microsoft.com/office/drawing/2014/main" id="{E0F7D117-59DA-4C32-A832-4B0E1E31546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 b="15346"/>
          <a:stretch/>
        </p:blipFill>
        <p:spPr bwMode="auto">
          <a:xfrm>
            <a:off x="0" y="0"/>
            <a:ext cx="4003019" cy="338888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port › Fußball › Fussball-Jahrhundert - derStandard.at">
            <a:extLst>
              <a:ext uri="{FF2B5EF4-FFF2-40B4-BE49-F238E27FC236}">
                <a16:creationId xmlns:a16="http://schemas.microsoft.com/office/drawing/2014/main" id="{73712981-FC81-42F8-BB3F-1E16D3C344F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672" r="13130" b="-3"/>
          <a:stretch/>
        </p:blipFill>
        <p:spPr bwMode="auto">
          <a:xfrm>
            <a:off x="4094479" y="10"/>
            <a:ext cx="4014047" cy="338327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port, Fechten, fencing Academy in Bologna, Kupferstich, farbig ...">
            <a:extLst>
              <a:ext uri="{FF2B5EF4-FFF2-40B4-BE49-F238E27FC236}">
                <a16:creationId xmlns:a16="http://schemas.microsoft.com/office/drawing/2014/main" id="{D01E3256-7510-40EF-9136-F68E92E5951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251" r="1826" b="-2"/>
          <a:stretch/>
        </p:blipFill>
        <p:spPr bwMode="auto">
          <a:xfrm>
            <a:off x="8188960" y="10"/>
            <a:ext cx="4003039" cy="338327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port im Mittelalter: So brutal waren die Turniere der Ritter ...">
            <a:extLst>
              <a:ext uri="{FF2B5EF4-FFF2-40B4-BE49-F238E27FC236}">
                <a16:creationId xmlns:a16="http://schemas.microsoft.com/office/drawing/2014/main" id="{5DB4AC15-837C-4106-93AB-C84DC09A3C8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r="5" b="13397"/>
          <a:stretch/>
        </p:blipFill>
        <p:spPr bwMode="auto">
          <a:xfrm>
            <a:off x="20" y="3469102"/>
            <a:ext cx="4003019" cy="33888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port in der Renaissance.">
            <a:extLst>
              <a:ext uri="{FF2B5EF4-FFF2-40B4-BE49-F238E27FC236}">
                <a16:creationId xmlns:a16="http://schemas.microsoft.com/office/drawing/2014/main" id="{74B3315E-CC8E-477E-8273-68A68BE9CDF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0315" r="18499"/>
          <a:stretch/>
        </p:blipFill>
        <p:spPr bwMode="auto">
          <a:xfrm>
            <a:off x="4094479" y="3469102"/>
            <a:ext cx="4014047" cy="3383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port in der Antike">
            <a:extLst>
              <a:ext uri="{FF2B5EF4-FFF2-40B4-BE49-F238E27FC236}">
                <a16:creationId xmlns:a16="http://schemas.microsoft.com/office/drawing/2014/main" id="{9F20ECF9-A9F0-44C9-BD15-6E26F42FF6F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11204" r="-1" b="20882"/>
          <a:stretch/>
        </p:blipFill>
        <p:spPr bwMode="auto">
          <a:xfrm>
            <a:off x="8199966" y="3469102"/>
            <a:ext cx="3992034" cy="3388893"/>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65D38892-692A-45A4-97B7-3FB9CB0B9176}"/>
              </a:ext>
            </a:extLst>
          </p:cNvPr>
          <p:cNvSpPr txBox="1"/>
          <p:nvPr/>
        </p:nvSpPr>
        <p:spPr>
          <a:xfrm>
            <a:off x="3062798" y="2361461"/>
            <a:ext cx="479394" cy="830997"/>
          </a:xfrm>
          <a:prstGeom prst="rect">
            <a:avLst/>
          </a:prstGeom>
          <a:solidFill>
            <a:schemeClr val="bg1"/>
          </a:solidFill>
        </p:spPr>
        <p:txBody>
          <a:bodyPr wrap="square" rtlCol="0">
            <a:spAutoFit/>
          </a:bodyPr>
          <a:lstStyle/>
          <a:p>
            <a:r>
              <a:rPr lang="de-AT" sz="4800" dirty="0"/>
              <a:t>6</a:t>
            </a:r>
            <a:endParaRPr lang="de-AT" dirty="0"/>
          </a:p>
        </p:txBody>
      </p:sp>
      <p:sp>
        <p:nvSpPr>
          <p:cNvPr id="12" name="Textfeld 11">
            <a:extLst>
              <a:ext uri="{FF2B5EF4-FFF2-40B4-BE49-F238E27FC236}">
                <a16:creationId xmlns:a16="http://schemas.microsoft.com/office/drawing/2014/main" id="{D179B308-1DCE-4EBD-9144-085F6AB2B354}"/>
              </a:ext>
            </a:extLst>
          </p:cNvPr>
          <p:cNvSpPr txBox="1"/>
          <p:nvPr/>
        </p:nvSpPr>
        <p:spPr>
          <a:xfrm>
            <a:off x="11418165" y="5754210"/>
            <a:ext cx="479394" cy="830997"/>
          </a:xfrm>
          <a:prstGeom prst="rect">
            <a:avLst/>
          </a:prstGeom>
          <a:solidFill>
            <a:schemeClr val="bg1"/>
          </a:solidFill>
        </p:spPr>
        <p:txBody>
          <a:bodyPr wrap="square" rtlCol="0">
            <a:spAutoFit/>
          </a:bodyPr>
          <a:lstStyle/>
          <a:p>
            <a:r>
              <a:rPr lang="de-AT" sz="4800" dirty="0"/>
              <a:t>1</a:t>
            </a:r>
            <a:endParaRPr lang="de-AT" dirty="0"/>
          </a:p>
        </p:txBody>
      </p:sp>
      <p:sp>
        <p:nvSpPr>
          <p:cNvPr id="13" name="Textfeld 12">
            <a:extLst>
              <a:ext uri="{FF2B5EF4-FFF2-40B4-BE49-F238E27FC236}">
                <a16:creationId xmlns:a16="http://schemas.microsoft.com/office/drawing/2014/main" id="{5F9D8BB4-9023-4E39-B705-E4914EEB5198}"/>
              </a:ext>
            </a:extLst>
          </p:cNvPr>
          <p:cNvSpPr txBox="1"/>
          <p:nvPr/>
        </p:nvSpPr>
        <p:spPr>
          <a:xfrm>
            <a:off x="3062798" y="5754210"/>
            <a:ext cx="479394" cy="830997"/>
          </a:xfrm>
          <a:prstGeom prst="rect">
            <a:avLst/>
          </a:prstGeom>
          <a:solidFill>
            <a:schemeClr val="bg1"/>
          </a:solidFill>
        </p:spPr>
        <p:txBody>
          <a:bodyPr wrap="square" rtlCol="0">
            <a:spAutoFit/>
          </a:bodyPr>
          <a:lstStyle/>
          <a:p>
            <a:r>
              <a:rPr lang="de-AT" sz="4800" dirty="0"/>
              <a:t>2</a:t>
            </a:r>
            <a:endParaRPr lang="de-AT" dirty="0"/>
          </a:p>
        </p:txBody>
      </p:sp>
      <p:sp>
        <p:nvSpPr>
          <p:cNvPr id="14" name="Textfeld 13">
            <a:extLst>
              <a:ext uri="{FF2B5EF4-FFF2-40B4-BE49-F238E27FC236}">
                <a16:creationId xmlns:a16="http://schemas.microsoft.com/office/drawing/2014/main" id="{4C3416E3-ECAE-435A-8494-14E15A5AEFB6}"/>
              </a:ext>
            </a:extLst>
          </p:cNvPr>
          <p:cNvSpPr txBox="1"/>
          <p:nvPr/>
        </p:nvSpPr>
        <p:spPr>
          <a:xfrm>
            <a:off x="7221238" y="5754209"/>
            <a:ext cx="479394" cy="830997"/>
          </a:xfrm>
          <a:prstGeom prst="rect">
            <a:avLst/>
          </a:prstGeom>
          <a:solidFill>
            <a:schemeClr val="bg1"/>
          </a:solidFill>
        </p:spPr>
        <p:txBody>
          <a:bodyPr wrap="square" rtlCol="0">
            <a:spAutoFit/>
          </a:bodyPr>
          <a:lstStyle/>
          <a:p>
            <a:r>
              <a:rPr lang="de-AT" sz="4800" dirty="0"/>
              <a:t>3</a:t>
            </a:r>
            <a:endParaRPr lang="de-AT" dirty="0"/>
          </a:p>
        </p:txBody>
      </p:sp>
      <p:sp>
        <p:nvSpPr>
          <p:cNvPr id="15" name="Textfeld 14">
            <a:extLst>
              <a:ext uri="{FF2B5EF4-FFF2-40B4-BE49-F238E27FC236}">
                <a16:creationId xmlns:a16="http://schemas.microsoft.com/office/drawing/2014/main" id="{5D1DAD99-D9A4-40DD-A87F-FEE111920C27}"/>
              </a:ext>
            </a:extLst>
          </p:cNvPr>
          <p:cNvSpPr txBox="1"/>
          <p:nvPr/>
        </p:nvSpPr>
        <p:spPr>
          <a:xfrm>
            <a:off x="11418165" y="2361461"/>
            <a:ext cx="479394" cy="830997"/>
          </a:xfrm>
          <a:prstGeom prst="rect">
            <a:avLst/>
          </a:prstGeom>
          <a:solidFill>
            <a:schemeClr val="bg1"/>
          </a:solidFill>
        </p:spPr>
        <p:txBody>
          <a:bodyPr wrap="square" rtlCol="0">
            <a:spAutoFit/>
          </a:bodyPr>
          <a:lstStyle/>
          <a:p>
            <a:r>
              <a:rPr lang="de-AT" sz="4800" dirty="0"/>
              <a:t>4</a:t>
            </a:r>
            <a:endParaRPr lang="de-AT" dirty="0"/>
          </a:p>
        </p:txBody>
      </p:sp>
      <p:sp>
        <p:nvSpPr>
          <p:cNvPr id="16" name="Textfeld 15">
            <a:extLst>
              <a:ext uri="{FF2B5EF4-FFF2-40B4-BE49-F238E27FC236}">
                <a16:creationId xmlns:a16="http://schemas.microsoft.com/office/drawing/2014/main" id="{3AAD5D40-8D28-4279-BDD8-26B9EDC41409}"/>
              </a:ext>
            </a:extLst>
          </p:cNvPr>
          <p:cNvSpPr txBox="1"/>
          <p:nvPr/>
        </p:nvSpPr>
        <p:spPr>
          <a:xfrm>
            <a:off x="7232224" y="2361460"/>
            <a:ext cx="479394" cy="830997"/>
          </a:xfrm>
          <a:prstGeom prst="rect">
            <a:avLst/>
          </a:prstGeom>
          <a:solidFill>
            <a:schemeClr val="bg1"/>
          </a:solidFill>
        </p:spPr>
        <p:txBody>
          <a:bodyPr wrap="square" rtlCol="0">
            <a:spAutoFit/>
          </a:bodyPr>
          <a:lstStyle/>
          <a:p>
            <a:r>
              <a:rPr lang="de-AT" sz="4800" dirty="0"/>
              <a:t>5</a:t>
            </a:r>
            <a:endParaRPr lang="de-AT" dirty="0"/>
          </a:p>
        </p:txBody>
      </p:sp>
    </p:spTree>
    <p:extLst>
      <p:ext uri="{BB962C8B-B14F-4D97-AF65-F5344CB8AC3E}">
        <p14:creationId xmlns:p14="http://schemas.microsoft.com/office/powerpoint/2010/main" val="423089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10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CA66471E-6832-4294-BE83-18ECAFF099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501" r="52768" b="75475"/>
          <a:stretch/>
        </p:blipFill>
        <p:spPr bwMode="auto">
          <a:xfrm>
            <a:off x="732155" y="5486400"/>
            <a:ext cx="2600325" cy="3759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177ED0C2-BBB9-409A-B5B2-5FDBAA6FA7A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525" r="53507" b="65345"/>
          <a:stretch/>
        </p:blipFill>
        <p:spPr bwMode="auto">
          <a:xfrm>
            <a:off x="3332480" y="551687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1050C02B-1002-4FB0-BAFD-B449F79C74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3762" r="53507" b="56108"/>
          <a:stretch/>
        </p:blipFill>
        <p:spPr bwMode="auto">
          <a:xfrm>
            <a:off x="5892165" y="550163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A11A1DBC-BC2B-4DC1-A556-AD2589C7C5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3594" r="53507" b="46276"/>
          <a:stretch/>
        </p:blipFill>
        <p:spPr bwMode="auto">
          <a:xfrm>
            <a:off x="732155" y="598423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43D8D27B-BA6D-4E7F-B9AF-9D68FCA303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4023" r="53507" b="35847"/>
          <a:stretch/>
        </p:blipFill>
        <p:spPr bwMode="auto">
          <a:xfrm>
            <a:off x="3332480" y="598423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536F9E56-2565-4F52-BD44-3E417C8A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3855" r="53507" b="26015"/>
          <a:stretch/>
        </p:blipFill>
        <p:spPr bwMode="auto">
          <a:xfrm>
            <a:off x="6096000" y="598423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D02FF3AD-A5A5-4A80-8247-05153BFA26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2794" r="53507" b="17076"/>
          <a:stretch/>
        </p:blipFill>
        <p:spPr bwMode="auto">
          <a:xfrm>
            <a:off x="8859520" y="5984239"/>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9222A61D-EDCB-4E0E-AB30-E7A64F126E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3520" r="53507" b="6350"/>
          <a:stretch/>
        </p:blipFill>
        <p:spPr bwMode="auto">
          <a:xfrm>
            <a:off x="8859519" y="5486400"/>
            <a:ext cx="2559685" cy="345441"/>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Das Sportumfeld ist stark von Individualsport geprägt: Knapp jeder Zweite gibt an, vor allem alleine Sport zu betreiben. Mehr als ein Drittel sportelt mit Freunden oder in Gruppen und mehr als ein Viertel geht ins Fitness-Center. In der Hitliste der Sportarten liegen Laufen, Wandern und Walken mit 51 Prozent auf Platz eins. An zweiter Stelle rangiert Krafttraining an Geräten (31 Prozent), gefolgt von Schwimmen (26 Prozent) und Radfahren bzw. Mountainbiken (24 Prozent). Trendsportarten wie Yoga, Pilates oder Freelethics sind stark im Kommen. ">
            <a:extLst>
              <a:ext uri="{FF2B5EF4-FFF2-40B4-BE49-F238E27FC236}">
                <a16:creationId xmlns:a16="http://schemas.microsoft.com/office/drawing/2014/main" id="{E8EB60DC-6360-402E-9DF2-57901E8C85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392" y="335280"/>
            <a:ext cx="7681999" cy="4758055"/>
          </a:xfrm>
          <a:prstGeom prst="rect">
            <a:avLst/>
          </a:prstGeom>
          <a:noFill/>
          <a:extLst>
            <a:ext uri="{909E8E84-426E-40DD-AFC4-6F175D3DCCD1}">
              <a14:hiddenFill xmlns:a14="http://schemas.microsoft.com/office/drawing/2010/main">
                <a:solidFill>
                  <a:srgbClr val="FFFFFF"/>
                </a:solidFill>
              </a14:hiddenFill>
            </a:ext>
          </a:extLst>
        </p:spPr>
      </p:pic>
      <p:sp>
        <p:nvSpPr>
          <p:cNvPr id="2" name="Rechteck 1">
            <a:extLst>
              <a:ext uri="{FF2B5EF4-FFF2-40B4-BE49-F238E27FC236}">
                <a16:creationId xmlns:a16="http://schemas.microsoft.com/office/drawing/2014/main" id="{71C44254-9073-4085-B49A-18541B0E2EFA}"/>
              </a:ext>
            </a:extLst>
          </p:cNvPr>
          <p:cNvSpPr/>
          <p:nvPr/>
        </p:nvSpPr>
        <p:spPr>
          <a:xfrm>
            <a:off x="2915920" y="2036359"/>
            <a:ext cx="3180080" cy="7689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Rechteck 11">
            <a:extLst>
              <a:ext uri="{FF2B5EF4-FFF2-40B4-BE49-F238E27FC236}">
                <a16:creationId xmlns:a16="http://schemas.microsoft.com/office/drawing/2014/main" id="{43B60D46-E956-488E-9B62-34F08A69B77F}"/>
              </a:ext>
            </a:extLst>
          </p:cNvPr>
          <p:cNvSpPr/>
          <p:nvPr/>
        </p:nvSpPr>
        <p:spPr>
          <a:xfrm>
            <a:off x="2828623" y="2927263"/>
            <a:ext cx="3180080" cy="19021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Rechteck 12">
            <a:extLst>
              <a:ext uri="{FF2B5EF4-FFF2-40B4-BE49-F238E27FC236}">
                <a16:creationId xmlns:a16="http://schemas.microsoft.com/office/drawing/2014/main" id="{4D3453C2-8FE0-4441-AA3B-566E95327872}"/>
              </a:ext>
            </a:extLst>
          </p:cNvPr>
          <p:cNvSpPr/>
          <p:nvPr/>
        </p:nvSpPr>
        <p:spPr>
          <a:xfrm>
            <a:off x="2915920" y="1145455"/>
            <a:ext cx="3180080" cy="702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22296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1000"/>
                                        <p:tgtEl>
                                          <p:spTgt spid="12"/>
                                        </p:tgtEl>
                                      </p:cBhvr>
                                    </p:animEffect>
                                    <p:set>
                                      <p:cBhvr>
                                        <p:cTn id="7" dur="1" fill="hold">
                                          <p:stCondLst>
                                            <p:cond delay="9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1500"/>
                                        <p:tgtEl>
                                          <p:spTgt spid="2"/>
                                        </p:tgtEl>
                                      </p:cBhvr>
                                    </p:animEffect>
                                    <p:set>
                                      <p:cBhvr>
                                        <p:cTn id="12" dur="1" fill="hold">
                                          <p:stCondLst>
                                            <p:cond delay="1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2000"/>
                                        <p:tgtEl>
                                          <p:spTgt spid="13"/>
                                        </p:tgtEl>
                                      </p:cBhvr>
                                    </p:animEffect>
                                    <p:set>
                                      <p:cBhvr>
                                        <p:cTn id="1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7C24F9-4464-4224-AAB3-FC46A85F86F5}"/>
              </a:ext>
            </a:extLst>
          </p:cNvPr>
          <p:cNvSpPr>
            <a:spLocks noGrp="1"/>
          </p:cNvSpPr>
          <p:nvPr>
            <p:ph type="title"/>
          </p:nvPr>
        </p:nvSpPr>
        <p:spPr/>
        <p:txBody>
          <a:bodyPr/>
          <a:lstStyle/>
          <a:p>
            <a:r>
              <a:rPr lang="de-AT" dirty="0"/>
              <a:t>Welche der drei Sportarten gibt es NICHT?</a:t>
            </a:r>
          </a:p>
        </p:txBody>
      </p:sp>
      <p:sp>
        <p:nvSpPr>
          <p:cNvPr id="3" name="Textfeld 2">
            <a:extLst>
              <a:ext uri="{FF2B5EF4-FFF2-40B4-BE49-F238E27FC236}">
                <a16:creationId xmlns:a16="http://schemas.microsoft.com/office/drawing/2014/main" id="{D45FE32C-9873-46A9-A364-FF7FDD33E4DA}"/>
              </a:ext>
            </a:extLst>
          </p:cNvPr>
          <p:cNvSpPr txBox="1"/>
          <p:nvPr/>
        </p:nvSpPr>
        <p:spPr>
          <a:xfrm>
            <a:off x="8960527" y="3244333"/>
            <a:ext cx="2050742" cy="461665"/>
          </a:xfrm>
          <a:prstGeom prst="rect">
            <a:avLst/>
          </a:prstGeom>
          <a:noFill/>
        </p:spPr>
        <p:txBody>
          <a:bodyPr wrap="square" rtlCol="0">
            <a:spAutoFit/>
          </a:bodyPr>
          <a:lstStyle/>
          <a:p>
            <a:r>
              <a:rPr lang="de-AT" sz="2400" dirty="0" err="1"/>
              <a:t>Grasski</a:t>
            </a:r>
            <a:endParaRPr lang="de-AT" sz="2400" dirty="0"/>
          </a:p>
        </p:txBody>
      </p:sp>
      <p:sp>
        <p:nvSpPr>
          <p:cNvPr id="4" name="Textfeld 3">
            <a:extLst>
              <a:ext uri="{FF2B5EF4-FFF2-40B4-BE49-F238E27FC236}">
                <a16:creationId xmlns:a16="http://schemas.microsoft.com/office/drawing/2014/main" id="{48FA810D-7DAA-4EB4-B865-7678C4F728F9}"/>
              </a:ext>
            </a:extLst>
          </p:cNvPr>
          <p:cNvSpPr txBox="1"/>
          <p:nvPr/>
        </p:nvSpPr>
        <p:spPr>
          <a:xfrm>
            <a:off x="4566080" y="2071742"/>
            <a:ext cx="2050742" cy="461665"/>
          </a:xfrm>
          <a:prstGeom prst="rect">
            <a:avLst/>
          </a:prstGeom>
          <a:noFill/>
        </p:spPr>
        <p:txBody>
          <a:bodyPr wrap="square" rtlCol="0">
            <a:spAutoFit/>
          </a:bodyPr>
          <a:lstStyle/>
          <a:p>
            <a:r>
              <a:rPr lang="de-AT" sz="2400" dirty="0"/>
              <a:t>Elefantenpolo</a:t>
            </a:r>
            <a:endParaRPr lang="de-AT" dirty="0"/>
          </a:p>
        </p:txBody>
      </p:sp>
      <p:sp>
        <p:nvSpPr>
          <p:cNvPr id="5" name="Textfeld 4">
            <a:extLst>
              <a:ext uri="{FF2B5EF4-FFF2-40B4-BE49-F238E27FC236}">
                <a16:creationId xmlns:a16="http://schemas.microsoft.com/office/drawing/2014/main" id="{B9020B25-1315-41C1-B5B3-9687884CB6A5}"/>
              </a:ext>
            </a:extLst>
          </p:cNvPr>
          <p:cNvSpPr txBox="1"/>
          <p:nvPr/>
        </p:nvSpPr>
        <p:spPr>
          <a:xfrm>
            <a:off x="8960527" y="2104008"/>
            <a:ext cx="2050742" cy="461665"/>
          </a:xfrm>
          <a:prstGeom prst="rect">
            <a:avLst/>
          </a:prstGeom>
          <a:noFill/>
        </p:spPr>
        <p:txBody>
          <a:bodyPr wrap="square" rtlCol="0">
            <a:spAutoFit/>
          </a:bodyPr>
          <a:lstStyle/>
          <a:p>
            <a:r>
              <a:rPr lang="de-AT" sz="2400" dirty="0"/>
              <a:t>Elchreiten</a:t>
            </a:r>
          </a:p>
        </p:txBody>
      </p:sp>
      <p:sp>
        <p:nvSpPr>
          <p:cNvPr id="6" name="Textfeld 5">
            <a:extLst>
              <a:ext uri="{FF2B5EF4-FFF2-40B4-BE49-F238E27FC236}">
                <a16:creationId xmlns:a16="http://schemas.microsoft.com/office/drawing/2014/main" id="{74A00140-5371-46DE-8585-1764FAC5DF14}"/>
              </a:ext>
            </a:extLst>
          </p:cNvPr>
          <p:cNvSpPr txBox="1"/>
          <p:nvPr/>
        </p:nvSpPr>
        <p:spPr>
          <a:xfrm>
            <a:off x="985421" y="3244332"/>
            <a:ext cx="2050742" cy="461665"/>
          </a:xfrm>
          <a:prstGeom prst="rect">
            <a:avLst/>
          </a:prstGeom>
          <a:noFill/>
        </p:spPr>
        <p:txBody>
          <a:bodyPr wrap="square" rtlCol="0">
            <a:spAutoFit/>
          </a:bodyPr>
          <a:lstStyle/>
          <a:p>
            <a:r>
              <a:rPr lang="de-AT" sz="2400" dirty="0" err="1"/>
              <a:t>Gambo</a:t>
            </a:r>
            <a:endParaRPr lang="de-AT" sz="2400" dirty="0"/>
          </a:p>
        </p:txBody>
      </p:sp>
      <p:sp>
        <p:nvSpPr>
          <p:cNvPr id="7" name="Textfeld 6">
            <a:extLst>
              <a:ext uri="{FF2B5EF4-FFF2-40B4-BE49-F238E27FC236}">
                <a16:creationId xmlns:a16="http://schemas.microsoft.com/office/drawing/2014/main" id="{E7531813-C753-4EFE-99A7-1B07C54AC63A}"/>
              </a:ext>
            </a:extLst>
          </p:cNvPr>
          <p:cNvSpPr txBox="1"/>
          <p:nvPr/>
        </p:nvSpPr>
        <p:spPr>
          <a:xfrm>
            <a:off x="4566080" y="3244334"/>
            <a:ext cx="3015450" cy="461665"/>
          </a:xfrm>
          <a:prstGeom prst="rect">
            <a:avLst/>
          </a:prstGeom>
          <a:noFill/>
        </p:spPr>
        <p:txBody>
          <a:bodyPr wrap="square" rtlCol="0">
            <a:spAutoFit/>
          </a:bodyPr>
          <a:lstStyle/>
          <a:p>
            <a:r>
              <a:rPr lang="de-AT" sz="2400" dirty="0"/>
              <a:t>Gummistiefelweitwurf</a:t>
            </a:r>
          </a:p>
        </p:txBody>
      </p:sp>
      <p:sp>
        <p:nvSpPr>
          <p:cNvPr id="8" name="Textfeld 7">
            <a:extLst>
              <a:ext uri="{FF2B5EF4-FFF2-40B4-BE49-F238E27FC236}">
                <a16:creationId xmlns:a16="http://schemas.microsoft.com/office/drawing/2014/main" id="{A78043BD-AB3D-4FE0-99ED-281C74EBB338}"/>
              </a:ext>
            </a:extLst>
          </p:cNvPr>
          <p:cNvSpPr txBox="1"/>
          <p:nvPr/>
        </p:nvSpPr>
        <p:spPr>
          <a:xfrm>
            <a:off x="985421" y="2104008"/>
            <a:ext cx="2050742" cy="461665"/>
          </a:xfrm>
          <a:prstGeom prst="rect">
            <a:avLst/>
          </a:prstGeom>
          <a:noFill/>
        </p:spPr>
        <p:txBody>
          <a:bodyPr wrap="square" rtlCol="0">
            <a:spAutoFit/>
          </a:bodyPr>
          <a:lstStyle/>
          <a:p>
            <a:r>
              <a:rPr lang="de-AT" sz="2400" dirty="0"/>
              <a:t>Extrembügeln</a:t>
            </a:r>
          </a:p>
        </p:txBody>
      </p:sp>
      <p:sp>
        <p:nvSpPr>
          <p:cNvPr id="9" name="Textfeld 8">
            <a:extLst>
              <a:ext uri="{FF2B5EF4-FFF2-40B4-BE49-F238E27FC236}">
                <a16:creationId xmlns:a16="http://schemas.microsoft.com/office/drawing/2014/main" id="{98197959-FCC5-49FE-882A-34A24A30868D}"/>
              </a:ext>
            </a:extLst>
          </p:cNvPr>
          <p:cNvSpPr txBox="1"/>
          <p:nvPr/>
        </p:nvSpPr>
        <p:spPr>
          <a:xfrm>
            <a:off x="985421" y="4384656"/>
            <a:ext cx="2050742" cy="461665"/>
          </a:xfrm>
          <a:prstGeom prst="rect">
            <a:avLst/>
          </a:prstGeom>
          <a:noFill/>
        </p:spPr>
        <p:txBody>
          <a:bodyPr wrap="square" rtlCol="0">
            <a:spAutoFit/>
          </a:bodyPr>
          <a:lstStyle/>
          <a:p>
            <a:r>
              <a:rPr lang="de-AT" sz="2400" dirty="0"/>
              <a:t>Hornussen</a:t>
            </a:r>
            <a:endParaRPr lang="de-AT" dirty="0"/>
          </a:p>
        </p:txBody>
      </p:sp>
      <p:sp>
        <p:nvSpPr>
          <p:cNvPr id="10" name="Textfeld 9">
            <a:extLst>
              <a:ext uri="{FF2B5EF4-FFF2-40B4-BE49-F238E27FC236}">
                <a16:creationId xmlns:a16="http://schemas.microsoft.com/office/drawing/2014/main" id="{FBFFFDB4-084C-4235-BC6B-EF1A608AA3F2}"/>
              </a:ext>
            </a:extLst>
          </p:cNvPr>
          <p:cNvSpPr txBox="1"/>
          <p:nvPr/>
        </p:nvSpPr>
        <p:spPr>
          <a:xfrm>
            <a:off x="4566080" y="4416926"/>
            <a:ext cx="2050742" cy="461665"/>
          </a:xfrm>
          <a:prstGeom prst="rect">
            <a:avLst/>
          </a:prstGeom>
          <a:noFill/>
        </p:spPr>
        <p:txBody>
          <a:bodyPr wrap="square" rtlCol="0">
            <a:spAutoFit/>
          </a:bodyPr>
          <a:lstStyle/>
          <a:p>
            <a:r>
              <a:rPr lang="de-AT" sz="2400" dirty="0"/>
              <a:t>Hundeball</a:t>
            </a:r>
          </a:p>
        </p:txBody>
      </p:sp>
      <p:sp>
        <p:nvSpPr>
          <p:cNvPr id="11" name="Textfeld 10">
            <a:extLst>
              <a:ext uri="{FF2B5EF4-FFF2-40B4-BE49-F238E27FC236}">
                <a16:creationId xmlns:a16="http://schemas.microsoft.com/office/drawing/2014/main" id="{578CC469-1DB8-445D-9840-A43DD408E532}"/>
              </a:ext>
            </a:extLst>
          </p:cNvPr>
          <p:cNvSpPr txBox="1"/>
          <p:nvPr/>
        </p:nvSpPr>
        <p:spPr>
          <a:xfrm>
            <a:off x="8960526" y="4416926"/>
            <a:ext cx="2393273" cy="461665"/>
          </a:xfrm>
          <a:prstGeom prst="rect">
            <a:avLst/>
          </a:prstGeom>
          <a:noFill/>
        </p:spPr>
        <p:txBody>
          <a:bodyPr wrap="square" rtlCol="0">
            <a:spAutoFit/>
          </a:bodyPr>
          <a:lstStyle/>
          <a:p>
            <a:r>
              <a:rPr lang="de-AT" sz="2400" dirty="0"/>
              <a:t>House-Running</a:t>
            </a:r>
            <a:endParaRPr lang="de-AT" dirty="0"/>
          </a:p>
        </p:txBody>
      </p:sp>
    </p:spTree>
    <p:extLst>
      <p:ext uri="{BB962C8B-B14F-4D97-AF65-F5344CB8AC3E}">
        <p14:creationId xmlns:p14="http://schemas.microsoft.com/office/powerpoint/2010/main" val="391812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mph" presetSubtype="2" fill="hold" nodeType="clickEffect">
                                  <p:stCondLst>
                                    <p:cond delay="0"/>
                                  </p:stCondLst>
                                  <p:childTnLst>
                                    <p:animClr clrSpc="rgb" dir="cw">
                                      <p:cBhvr override="childStyle">
                                        <p:cTn id="17" dur="1000" fill="hold"/>
                                        <p:tgtEl>
                                          <p:spTgt spid="5">
                                            <p:txEl>
                                              <p:pRg st="0" end="0"/>
                                            </p:txEl>
                                          </p:spTgt>
                                        </p:tgtEl>
                                        <p:attrNameLst>
                                          <p:attrName>style.color</p:attrName>
                                        </p:attrNameLst>
                                      </p:cBhvr>
                                      <p:to>
                                        <a:srgbClr val="FF0000"/>
                                      </p:to>
                                    </p:animClr>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p:cTn id="21" dur="indefinite"/>
                                        <p:tgtEl>
                                          <p:spTgt spid="5">
                                            <p:txEl>
                                              <p:pRg st="0" end="0"/>
                                            </p:txEl>
                                          </p:spTgt>
                                        </p:tgtEl>
                                        <p:attrNameLst>
                                          <p:attrName>style.opacity</p:attrName>
                                        </p:attrNameLst>
                                      </p:cBhvr>
                                      <p:to>
                                        <p:strVal val="0.25"/>
                                      </p:to>
                                    </p:set>
                                    <p:animEffect filter="image" prLst="opacity: 0.25">
                                      <p:cBhvr rctx="IE">
                                        <p:cTn id="22" dur="indefinite"/>
                                        <p:tgtEl>
                                          <p:spTgt spid="5">
                                            <p:txEl>
                                              <p:pRg st="0" end="0"/>
                                            </p:txEl>
                                          </p:spTgt>
                                        </p:tgtEl>
                                      </p:cBhvr>
                                    </p:animEffect>
                                  </p:childTnLst>
                                </p:cTn>
                              </p:par>
                              <p:par>
                                <p:cTn id="23" presetID="9" presetClass="emph" presetSubtype="0" grpId="0" nodeType="withEffect">
                                  <p:stCondLst>
                                    <p:cond delay="0"/>
                                  </p:stCondLst>
                                  <p:childTnLst>
                                    <p:set>
                                      <p:cBhvr>
                                        <p:cTn id="24" dur="indefinite"/>
                                        <p:tgtEl>
                                          <p:spTgt spid="8"/>
                                        </p:tgtEl>
                                        <p:attrNameLst>
                                          <p:attrName>style.opacity</p:attrName>
                                        </p:attrNameLst>
                                      </p:cBhvr>
                                      <p:to>
                                        <p:strVal val="0.25"/>
                                      </p:to>
                                    </p:set>
                                    <p:animEffect filter="image" prLst="opacity: 0.25">
                                      <p:cBhvr rctx="IE">
                                        <p:cTn id="25" dur="indefinite"/>
                                        <p:tgtEl>
                                          <p:spTgt spid="8"/>
                                        </p:tgtEl>
                                      </p:cBhvr>
                                    </p:animEffect>
                                  </p:childTnLst>
                                </p:cTn>
                              </p:par>
                              <p:par>
                                <p:cTn id="26" presetID="9" presetClass="emph" presetSubtype="0" grpId="0" nodeType="withEffect">
                                  <p:stCondLst>
                                    <p:cond delay="0"/>
                                  </p:stCondLst>
                                  <p:childTnLst>
                                    <p:set>
                                      <p:cBhvr>
                                        <p:cTn id="27" dur="indefinite"/>
                                        <p:tgtEl>
                                          <p:spTgt spid="4"/>
                                        </p:tgtEl>
                                        <p:attrNameLst>
                                          <p:attrName>style.opacity</p:attrName>
                                        </p:attrNameLst>
                                      </p:cBhvr>
                                      <p:to>
                                        <p:strVal val="0.25"/>
                                      </p:to>
                                    </p:set>
                                    <p:animEffect filter="image" prLst="opacity: 0.25">
                                      <p:cBhvr rctx="IE">
                                        <p:cTn id="28" dur="indefinite"/>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2"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 presetClass="emph" presetSubtype="2" fill="hold" grpId="1" nodeType="clickEffect">
                                  <p:stCondLst>
                                    <p:cond delay="0"/>
                                  </p:stCondLst>
                                  <p:childTnLst>
                                    <p:animClr clrSpc="rgb" dir="cw">
                                      <p:cBhvr override="childStyle">
                                        <p:cTn id="40" dur="1000" fill="hold"/>
                                        <p:tgtEl>
                                          <p:spTgt spid="6"/>
                                        </p:tgtEl>
                                        <p:attrNameLst>
                                          <p:attrName>style.color</p:attrName>
                                        </p:attrNameLst>
                                      </p:cBhvr>
                                      <p:to>
                                        <a:srgbClr val="FF0000"/>
                                      </p:to>
                                    </p:animClr>
                                  </p:childTnLst>
                                </p:cTn>
                              </p:par>
                            </p:childTnLst>
                          </p:cTn>
                        </p:par>
                      </p:childTnLst>
                    </p:cTn>
                  </p:par>
                  <p:par>
                    <p:cTn id="41" fill="hold">
                      <p:stCondLst>
                        <p:cond delay="indefinite"/>
                      </p:stCondLst>
                      <p:childTnLst>
                        <p:par>
                          <p:cTn id="42" fill="hold">
                            <p:stCondLst>
                              <p:cond delay="0"/>
                            </p:stCondLst>
                            <p:childTnLst>
                              <p:par>
                                <p:cTn id="43" presetID="9" presetClass="emph" presetSubtype="0" grpId="0" nodeType="clickEffect">
                                  <p:stCondLst>
                                    <p:cond delay="0"/>
                                  </p:stCondLst>
                                  <p:childTnLst>
                                    <p:set>
                                      <p:cBhvr>
                                        <p:cTn id="44" dur="indefinite"/>
                                        <p:tgtEl>
                                          <p:spTgt spid="3"/>
                                        </p:tgtEl>
                                        <p:attrNameLst>
                                          <p:attrName>style.opacity</p:attrName>
                                        </p:attrNameLst>
                                      </p:cBhvr>
                                      <p:to>
                                        <p:strVal val="0.25"/>
                                      </p:to>
                                    </p:set>
                                    <p:animEffect filter="image" prLst="opacity: 0.25">
                                      <p:cBhvr rctx="IE">
                                        <p:cTn id="45" dur="indefinite"/>
                                        <p:tgtEl>
                                          <p:spTgt spid="3"/>
                                        </p:tgtEl>
                                      </p:cBhvr>
                                    </p:animEffect>
                                  </p:childTnLst>
                                </p:cTn>
                              </p:par>
                              <p:par>
                                <p:cTn id="46" presetID="9" presetClass="emph" presetSubtype="0" grpId="0" nodeType="withEffect">
                                  <p:stCondLst>
                                    <p:cond delay="0"/>
                                  </p:stCondLst>
                                  <p:childTnLst>
                                    <p:set>
                                      <p:cBhvr>
                                        <p:cTn id="47" dur="indefinite"/>
                                        <p:tgtEl>
                                          <p:spTgt spid="7"/>
                                        </p:tgtEl>
                                        <p:attrNameLst>
                                          <p:attrName>style.opacity</p:attrName>
                                        </p:attrNameLst>
                                      </p:cBhvr>
                                      <p:to>
                                        <p:strVal val="0.25"/>
                                      </p:to>
                                    </p:set>
                                    <p:animEffect filter="image" prLst="opacity: 0.25">
                                      <p:cBhvr rctx="IE">
                                        <p:cTn id="48" dur="indefinite"/>
                                        <p:tgtEl>
                                          <p:spTgt spid="7"/>
                                        </p:tgtEl>
                                      </p:cBhvr>
                                    </p:animEffect>
                                  </p:childTnLst>
                                </p:cTn>
                              </p:par>
                              <p:par>
                                <p:cTn id="49" presetID="9" presetClass="emph" presetSubtype="0" grpId="0" nodeType="withEffect">
                                  <p:stCondLst>
                                    <p:cond delay="0"/>
                                  </p:stCondLst>
                                  <p:childTnLst>
                                    <p:set>
                                      <p:cBhvr>
                                        <p:cTn id="50" dur="indefinite"/>
                                        <p:tgtEl>
                                          <p:spTgt spid="6"/>
                                        </p:tgtEl>
                                        <p:attrNameLst>
                                          <p:attrName>style.opacity</p:attrName>
                                        </p:attrNameLst>
                                      </p:cBhvr>
                                      <p:to>
                                        <p:strVal val="0.25"/>
                                      </p:to>
                                    </p:set>
                                    <p:animEffect filter="image" prLst="opacity: 0.25">
                                      <p:cBhvr rctx="IE">
                                        <p:cTn id="51" dur="indefinite"/>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3" presetClass="emph" presetSubtype="2" fill="hold" grpId="1" nodeType="clickEffect">
                                  <p:stCondLst>
                                    <p:cond delay="0"/>
                                  </p:stCondLst>
                                  <p:childTnLst>
                                    <p:animClr clrSpc="rgb" dir="cw">
                                      <p:cBhvr override="childStyle">
                                        <p:cTn id="63" dur="1000" fill="hold"/>
                                        <p:tgtEl>
                                          <p:spTgt spid="10"/>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build="allAtOnce"/>
      <p:bldP spid="5" grpId="1" build="allAtOnce"/>
      <p:bldP spid="6" grpId="0"/>
      <p:bldP spid="6" grpId="1"/>
      <p:bldP spid="6" grpId="2"/>
      <p:bldP spid="7" grpId="0"/>
      <p:bldP spid="7" grpId="1"/>
      <p:bldP spid="8" grpId="0"/>
      <p:bldP spid="8" grpId="1"/>
      <p:bldP spid="9" grpId="0"/>
      <p:bldP spid="10" grpId="0"/>
      <p:bldP spid="10" grpId="1"/>
      <p:bldP spid="11"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Words>
  <Application>Microsoft Office PowerPoint</Application>
  <PresentationFormat>Breitbild</PresentationFormat>
  <Paragraphs>16</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Calibri Light</vt:lpstr>
      <vt:lpstr>Office</vt:lpstr>
      <vt:lpstr>PowerPoint-Präsentation</vt:lpstr>
      <vt:lpstr>PowerPoint-Präsentation</vt:lpstr>
      <vt:lpstr>Welche der drei Sportarten gibt es NICHT?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Elisabeth Losert</dc:creator>
  <cp:lastModifiedBy>Elisabeth Losert</cp:lastModifiedBy>
  <cp:revision>9</cp:revision>
  <dcterms:created xsi:type="dcterms:W3CDTF">2020-05-05T09:30:25Z</dcterms:created>
  <dcterms:modified xsi:type="dcterms:W3CDTF">2020-05-05T14:03:29Z</dcterms:modified>
</cp:coreProperties>
</file>