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F2593D-3CC5-4DFC-B87E-AAA803419FF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5156856E-EB61-4476-9850-3FA9D6DF66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2CC655AB-5B14-44BC-B6B6-E39DD77513EB}"/>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5" name="Fußzeilenplatzhalter 4">
            <a:extLst>
              <a:ext uri="{FF2B5EF4-FFF2-40B4-BE49-F238E27FC236}">
                <a16:creationId xmlns:a16="http://schemas.microsoft.com/office/drawing/2014/main" id="{52BDAAD3-34A6-4588-8EBA-58F03716E5F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34AFA7F-5925-41D8-92E1-6ED29D0458D2}"/>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420207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6C50E1-463F-406D-B384-8EDDEFFD8CD1}"/>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038DF69D-03D2-4299-90D1-A15E01B0ABC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D1C60C1-1BBE-46B0-B8CD-41DAACF5F2DA}"/>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5" name="Fußzeilenplatzhalter 4">
            <a:extLst>
              <a:ext uri="{FF2B5EF4-FFF2-40B4-BE49-F238E27FC236}">
                <a16:creationId xmlns:a16="http://schemas.microsoft.com/office/drawing/2014/main" id="{CD684E6F-EE6B-43AE-BE13-32D64738E14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F9E5C72-56D2-4D7D-B76E-3CD6B3CB36ED}"/>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123992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5C95E4C-A33D-42E5-8534-FA3BF70D50C3}"/>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D6439A68-7CDE-4778-968D-E147F862829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1D8E223-657A-4786-8EE0-3EF82FBA1C8B}"/>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5" name="Fußzeilenplatzhalter 4">
            <a:extLst>
              <a:ext uri="{FF2B5EF4-FFF2-40B4-BE49-F238E27FC236}">
                <a16:creationId xmlns:a16="http://schemas.microsoft.com/office/drawing/2014/main" id="{78FBAB04-F716-407C-AE67-AF5487D398C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235FEDD-B3C6-4A8F-8A19-96D8DA44990A}"/>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299847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EC7DEC-B6A5-4E6E-9386-6C5A74F91E31}"/>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867858F-21C0-44FE-A30B-B5BD2F16806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2580371-E4F2-4520-964E-8135C00D1C6C}"/>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5" name="Fußzeilenplatzhalter 4">
            <a:extLst>
              <a:ext uri="{FF2B5EF4-FFF2-40B4-BE49-F238E27FC236}">
                <a16:creationId xmlns:a16="http://schemas.microsoft.com/office/drawing/2014/main" id="{4A32D83B-85E9-41A9-B077-EEAEDE1209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4BA0029F-42F4-4C24-8446-9D1C242D1E57}"/>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22044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A5FA53-988B-44A1-80E0-187F295A2B3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4FD869BD-D3B6-43B4-8586-55C574752D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6BFE0E5-3935-49A3-9CBB-EC0990AE4580}"/>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5" name="Fußzeilenplatzhalter 4">
            <a:extLst>
              <a:ext uri="{FF2B5EF4-FFF2-40B4-BE49-F238E27FC236}">
                <a16:creationId xmlns:a16="http://schemas.microsoft.com/office/drawing/2014/main" id="{E5339C2C-6A71-40E8-937A-DFC97071717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C10D368-5411-495D-8D41-0A1398CCA766}"/>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48247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0C583-8731-47BE-9F27-DE181798A74C}"/>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71B83BC-37A0-433D-864A-4490C66A3DB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82957E5E-1618-4613-B8BC-0B9D9775B51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F2D08D92-93EE-45B4-9006-36B31E9EEFC8}"/>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6" name="Fußzeilenplatzhalter 5">
            <a:extLst>
              <a:ext uri="{FF2B5EF4-FFF2-40B4-BE49-F238E27FC236}">
                <a16:creationId xmlns:a16="http://schemas.microsoft.com/office/drawing/2014/main" id="{2695A753-1B3C-4B9B-9EFD-7CF4AF6801E5}"/>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9F4680E5-03BC-4662-9F18-02399FE7846B}"/>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2015790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9C1E86-5760-47C9-BE0A-EB9EDAAD3603}"/>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810425CB-2BB7-4F6B-A792-EE2DF4AD87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696431F-8DA3-4910-AC06-955C1258E43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7B7F344F-6977-41D4-B23B-90D765FE4F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49752B5-FEB5-4E53-9280-A3C0B51BB80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E3C2BAA0-401E-462B-98E9-409CC69F692A}"/>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8" name="Fußzeilenplatzhalter 7">
            <a:extLst>
              <a:ext uri="{FF2B5EF4-FFF2-40B4-BE49-F238E27FC236}">
                <a16:creationId xmlns:a16="http://schemas.microsoft.com/office/drawing/2014/main" id="{0CF46902-1B9A-4A9B-9277-6320921FE24A}"/>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EF16B899-9DB9-489D-9C95-9EB0D29299C6}"/>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39980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707F74-9B85-4EAE-A0F5-AA6EED71F55C}"/>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1B24274A-5546-4158-899D-DEC3126CC9B6}"/>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4" name="Fußzeilenplatzhalter 3">
            <a:extLst>
              <a:ext uri="{FF2B5EF4-FFF2-40B4-BE49-F238E27FC236}">
                <a16:creationId xmlns:a16="http://schemas.microsoft.com/office/drawing/2014/main" id="{006898EC-FDEA-4F35-B948-B3DF2E3EB099}"/>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9EB83BB9-787A-47A4-A8E5-42380F7C2B6C}"/>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2345204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4DE4C0D-2715-4B12-A20F-3E15410AEE2F}"/>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3" name="Fußzeilenplatzhalter 2">
            <a:extLst>
              <a:ext uri="{FF2B5EF4-FFF2-40B4-BE49-F238E27FC236}">
                <a16:creationId xmlns:a16="http://schemas.microsoft.com/office/drawing/2014/main" id="{2074670F-33CE-4D74-A0BF-A280E4B5C3D4}"/>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80BC1EB-8575-4EB5-B3E0-703918BADD9C}"/>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227729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392F02-DF4D-4BB9-BC99-51BADEE9826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47832B80-15C4-49E4-B930-3BEB36E9C5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4E3069A4-AB3E-42B8-B4D0-BC57B5B321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66A55E3-A17C-499A-BD6E-954DA83C845F}"/>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6" name="Fußzeilenplatzhalter 5">
            <a:extLst>
              <a:ext uri="{FF2B5EF4-FFF2-40B4-BE49-F238E27FC236}">
                <a16:creationId xmlns:a16="http://schemas.microsoft.com/office/drawing/2014/main" id="{2175F49F-58EA-452B-A253-BDEB420F660B}"/>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7F4B1DBE-9CF9-4D65-8661-6D7263835A80}"/>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1460011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11EFF5-D595-472E-B1CB-13E0CDC8505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6081C6DB-9B09-4788-8FCD-C8038578B8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15572FB0-9F54-4D8A-B183-4BE4470A4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3C56281-5A69-4FDC-BC8F-A994CCB7AD15}"/>
              </a:ext>
            </a:extLst>
          </p:cNvPr>
          <p:cNvSpPr>
            <a:spLocks noGrp="1"/>
          </p:cNvSpPr>
          <p:nvPr>
            <p:ph type="dt" sz="half" idx="10"/>
          </p:nvPr>
        </p:nvSpPr>
        <p:spPr/>
        <p:txBody>
          <a:bodyPr/>
          <a:lstStyle/>
          <a:p>
            <a:fld id="{6D1F2A8E-D2A3-48AA-8B31-9FB305E6A742}" type="datetimeFigureOut">
              <a:rPr lang="de-AT" smtClean="0"/>
              <a:t>09.01.2022</a:t>
            </a:fld>
            <a:endParaRPr lang="de-AT"/>
          </a:p>
        </p:txBody>
      </p:sp>
      <p:sp>
        <p:nvSpPr>
          <p:cNvPr id="6" name="Fußzeilenplatzhalter 5">
            <a:extLst>
              <a:ext uri="{FF2B5EF4-FFF2-40B4-BE49-F238E27FC236}">
                <a16:creationId xmlns:a16="http://schemas.microsoft.com/office/drawing/2014/main" id="{63CBF32D-B404-490E-AC39-8D2A174F1503}"/>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EC8A4E2-236B-4DC5-B858-CEE08D46B06F}"/>
              </a:ext>
            </a:extLst>
          </p:cNvPr>
          <p:cNvSpPr>
            <a:spLocks noGrp="1"/>
          </p:cNvSpPr>
          <p:nvPr>
            <p:ph type="sldNum" sz="quarter" idx="12"/>
          </p:nvPr>
        </p:nvSpPr>
        <p:spPr/>
        <p:txBody>
          <a:bodyPr/>
          <a:lstStyle/>
          <a:p>
            <a:fld id="{1912AE78-F98A-4844-BD96-6AC1E3F82D82}" type="slidenum">
              <a:rPr lang="de-AT" smtClean="0"/>
              <a:t>‹Nr.›</a:t>
            </a:fld>
            <a:endParaRPr lang="de-AT"/>
          </a:p>
        </p:txBody>
      </p:sp>
    </p:spTree>
    <p:extLst>
      <p:ext uri="{BB962C8B-B14F-4D97-AF65-F5344CB8AC3E}">
        <p14:creationId xmlns:p14="http://schemas.microsoft.com/office/powerpoint/2010/main" val="173444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E0C1351-897D-497C-9120-726AE5264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E0C83687-4CB6-4867-9990-6AF873EE16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58254A9-0479-4EEB-899F-393DE4A712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1F2A8E-D2A3-48AA-8B31-9FB305E6A742}" type="datetimeFigureOut">
              <a:rPr lang="de-AT" smtClean="0"/>
              <a:t>09.01.2022</a:t>
            </a:fld>
            <a:endParaRPr lang="de-AT"/>
          </a:p>
        </p:txBody>
      </p:sp>
      <p:sp>
        <p:nvSpPr>
          <p:cNvPr id="5" name="Fußzeilenplatzhalter 4">
            <a:extLst>
              <a:ext uri="{FF2B5EF4-FFF2-40B4-BE49-F238E27FC236}">
                <a16:creationId xmlns:a16="http://schemas.microsoft.com/office/drawing/2014/main" id="{0DCD762D-32AE-4FC1-A5FD-F662D82703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AB1DBE4F-2E45-464C-87E2-8233458A93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12AE78-F98A-4844-BD96-6AC1E3F82D82}" type="slidenum">
              <a:rPr lang="de-AT" smtClean="0"/>
              <a:t>‹Nr.›</a:t>
            </a:fld>
            <a:endParaRPr lang="de-AT"/>
          </a:p>
        </p:txBody>
      </p:sp>
    </p:spTree>
    <p:extLst>
      <p:ext uri="{BB962C8B-B14F-4D97-AF65-F5344CB8AC3E}">
        <p14:creationId xmlns:p14="http://schemas.microsoft.com/office/powerpoint/2010/main" val="772237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829A1F37-BE3F-4C8B-94A1-DE820A97AC5B}"/>
              </a:ext>
            </a:extLst>
          </p:cNvPr>
          <p:cNvSpPr/>
          <p:nvPr/>
        </p:nvSpPr>
        <p:spPr>
          <a:xfrm>
            <a:off x="8790178" y="330134"/>
            <a:ext cx="2857500" cy="34290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Rechteck 10">
            <a:extLst>
              <a:ext uri="{FF2B5EF4-FFF2-40B4-BE49-F238E27FC236}">
                <a16:creationId xmlns:a16="http://schemas.microsoft.com/office/drawing/2014/main" id="{5C41E5DB-5166-4D8C-A60F-14EA28231EB5}"/>
              </a:ext>
            </a:extLst>
          </p:cNvPr>
          <p:cNvSpPr/>
          <p:nvPr/>
        </p:nvSpPr>
        <p:spPr>
          <a:xfrm>
            <a:off x="4651073" y="314702"/>
            <a:ext cx="3378406" cy="3653601"/>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 name="Rechteck 5">
            <a:extLst>
              <a:ext uri="{FF2B5EF4-FFF2-40B4-BE49-F238E27FC236}">
                <a16:creationId xmlns:a16="http://schemas.microsoft.com/office/drawing/2014/main" id="{C34A1BE2-D925-4B29-BC21-7F944726A496}"/>
              </a:ext>
            </a:extLst>
          </p:cNvPr>
          <p:cNvSpPr/>
          <p:nvPr/>
        </p:nvSpPr>
        <p:spPr>
          <a:xfrm>
            <a:off x="498079" y="310193"/>
            <a:ext cx="3571876" cy="3301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1030" name="Picture 6" descr="Einfach und schnell: Brot-Rezepte für Anfänger | MDR.DE">
            <a:extLst>
              <a:ext uri="{FF2B5EF4-FFF2-40B4-BE49-F238E27FC236}">
                <a16:creationId xmlns:a16="http://schemas.microsoft.com/office/drawing/2014/main" id="{3AA0EC93-990B-4926-9621-CB93B5D18D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0178" y="374331"/>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8D1DF70D-60A0-4507-9F4D-980653BF70EB}"/>
              </a:ext>
            </a:extLst>
          </p:cNvPr>
          <p:cNvSpPr txBox="1"/>
          <p:nvPr/>
        </p:nvSpPr>
        <p:spPr>
          <a:xfrm>
            <a:off x="498078" y="2473559"/>
            <a:ext cx="3571875" cy="923330"/>
          </a:xfrm>
          <a:prstGeom prst="rect">
            <a:avLst/>
          </a:prstGeom>
          <a:noFill/>
        </p:spPr>
        <p:txBody>
          <a:bodyPr wrap="square" rtlCol="0">
            <a:spAutoFit/>
          </a:bodyPr>
          <a:lstStyle/>
          <a:p>
            <a:r>
              <a:rPr lang="de-DE" dirty="0"/>
              <a:t>Linsensuppe </a:t>
            </a:r>
          </a:p>
          <a:p>
            <a:r>
              <a:rPr lang="de-DE" dirty="0"/>
              <a:t>Die unzähligen kleinen Linsen sollen für viel Geld im neuen Jahr stehen</a:t>
            </a:r>
            <a:endParaRPr lang="de-AT" dirty="0"/>
          </a:p>
        </p:txBody>
      </p:sp>
      <p:sp>
        <p:nvSpPr>
          <p:cNvPr id="3" name="Textfeld 2">
            <a:extLst>
              <a:ext uri="{FF2B5EF4-FFF2-40B4-BE49-F238E27FC236}">
                <a16:creationId xmlns:a16="http://schemas.microsoft.com/office/drawing/2014/main" id="{61B070D4-4045-4FDF-9CAF-498E60D89779}"/>
              </a:ext>
            </a:extLst>
          </p:cNvPr>
          <p:cNvSpPr txBox="1"/>
          <p:nvPr/>
        </p:nvSpPr>
        <p:spPr>
          <a:xfrm>
            <a:off x="4692871" y="2490976"/>
            <a:ext cx="3336607" cy="1477328"/>
          </a:xfrm>
          <a:prstGeom prst="rect">
            <a:avLst/>
          </a:prstGeom>
          <a:noFill/>
        </p:spPr>
        <p:txBody>
          <a:bodyPr wrap="square" rtlCol="0">
            <a:spAutoFit/>
          </a:bodyPr>
          <a:lstStyle/>
          <a:p>
            <a:r>
              <a:rPr lang="de-DE" dirty="0"/>
              <a:t>Schuppe vom Weihnachtskarpfen</a:t>
            </a:r>
          </a:p>
          <a:p>
            <a:r>
              <a:rPr lang="de-DE" dirty="0"/>
              <a:t>unter den Teller oder ein Jahr lang in den Geldbeutel legen: dadurch soll das (Münz-)Geld nie ausgehen</a:t>
            </a:r>
            <a:endParaRPr lang="de-AT" dirty="0"/>
          </a:p>
        </p:txBody>
      </p:sp>
      <p:sp>
        <p:nvSpPr>
          <p:cNvPr id="4" name="Textfeld 3">
            <a:extLst>
              <a:ext uri="{FF2B5EF4-FFF2-40B4-BE49-F238E27FC236}">
                <a16:creationId xmlns:a16="http://schemas.microsoft.com/office/drawing/2014/main" id="{50DF9426-BA39-4C0F-96B1-4C7FAB4EE8FE}"/>
              </a:ext>
            </a:extLst>
          </p:cNvPr>
          <p:cNvSpPr txBox="1"/>
          <p:nvPr/>
        </p:nvSpPr>
        <p:spPr>
          <a:xfrm>
            <a:off x="8790178" y="2408872"/>
            <a:ext cx="2857500" cy="1200329"/>
          </a:xfrm>
          <a:prstGeom prst="rect">
            <a:avLst/>
          </a:prstGeom>
          <a:noFill/>
        </p:spPr>
        <p:txBody>
          <a:bodyPr wrap="square" rtlCol="0">
            <a:spAutoFit/>
          </a:bodyPr>
          <a:lstStyle/>
          <a:p>
            <a:r>
              <a:rPr lang="de-DE" i="0" dirty="0">
                <a:solidFill>
                  <a:srgbClr val="262626"/>
                </a:solidFill>
                <a:effectLst/>
              </a:rPr>
              <a:t>Geldmünze</a:t>
            </a:r>
            <a:r>
              <a:rPr lang="de-DE" dirty="0">
                <a:solidFill>
                  <a:srgbClr val="262626"/>
                </a:solidFill>
              </a:rPr>
              <a:t> </a:t>
            </a:r>
            <a:r>
              <a:rPr lang="de-DE" b="0" i="0" dirty="0">
                <a:solidFill>
                  <a:srgbClr val="262626"/>
                </a:solidFill>
                <a:effectLst/>
              </a:rPr>
              <a:t>ins Brot backen Wer draufbeißt - hoffentlich nicht zu stark - der soll viel Glück haben im neuen Jahr</a:t>
            </a:r>
            <a:endParaRPr lang="de-AT" dirty="0"/>
          </a:p>
        </p:txBody>
      </p:sp>
      <p:sp>
        <p:nvSpPr>
          <p:cNvPr id="7" name="Textfeld 6">
            <a:extLst>
              <a:ext uri="{FF2B5EF4-FFF2-40B4-BE49-F238E27FC236}">
                <a16:creationId xmlns:a16="http://schemas.microsoft.com/office/drawing/2014/main" id="{C71FD49F-3686-47B2-89B4-7ADBD514B621}"/>
              </a:ext>
            </a:extLst>
          </p:cNvPr>
          <p:cNvSpPr txBox="1"/>
          <p:nvPr/>
        </p:nvSpPr>
        <p:spPr>
          <a:xfrm>
            <a:off x="4651073" y="5775245"/>
            <a:ext cx="3336607" cy="369332"/>
          </a:xfrm>
          <a:prstGeom prst="rect">
            <a:avLst/>
          </a:prstGeom>
          <a:noFill/>
          <a:ln>
            <a:solidFill>
              <a:schemeClr val="tx1"/>
            </a:solidFill>
          </a:ln>
        </p:spPr>
        <p:txBody>
          <a:bodyPr wrap="square" rtlCol="0">
            <a:spAutoFit/>
          </a:bodyPr>
          <a:lstStyle/>
          <a:p>
            <a:pPr algn="ctr"/>
            <a:r>
              <a:rPr lang="de-AT" dirty="0"/>
              <a:t>Deutschland</a:t>
            </a:r>
          </a:p>
        </p:txBody>
      </p:sp>
      <p:pic>
        <p:nvPicPr>
          <p:cNvPr id="15" name="Picture 4" descr="Die Geschichte des Weihnachtskarpfens">
            <a:extLst>
              <a:ext uri="{FF2B5EF4-FFF2-40B4-BE49-F238E27FC236}">
                <a16:creationId xmlns:a16="http://schemas.microsoft.com/office/drawing/2014/main" id="{D20540C2-A791-402B-B239-248645C341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1488" y="330134"/>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insensuppe | Bild: colourbox.com">
            <a:extLst>
              <a:ext uri="{FF2B5EF4-FFF2-40B4-BE49-F238E27FC236}">
                <a16:creationId xmlns:a16="http://schemas.microsoft.com/office/drawing/2014/main" id="{D6744A79-9007-471A-8F9B-D4F4445FCB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078" y="310193"/>
            <a:ext cx="3571875" cy="2009775"/>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7756E905-6BB3-42A5-96A1-BB50693EED60}"/>
              </a:ext>
            </a:extLst>
          </p:cNvPr>
          <p:cNvSpPr txBox="1"/>
          <p:nvPr/>
        </p:nvSpPr>
        <p:spPr>
          <a:xfrm>
            <a:off x="615711" y="5775245"/>
            <a:ext cx="3336607" cy="369332"/>
          </a:xfrm>
          <a:prstGeom prst="rect">
            <a:avLst/>
          </a:prstGeom>
          <a:noFill/>
          <a:ln>
            <a:solidFill>
              <a:schemeClr val="tx1"/>
            </a:solidFill>
          </a:ln>
        </p:spPr>
        <p:txBody>
          <a:bodyPr wrap="square" rtlCol="0">
            <a:spAutoFit/>
          </a:bodyPr>
          <a:lstStyle/>
          <a:p>
            <a:pPr algn="ctr"/>
            <a:r>
              <a:rPr lang="de-AT" dirty="0"/>
              <a:t>Tschechien</a:t>
            </a:r>
          </a:p>
        </p:txBody>
      </p:sp>
      <p:sp>
        <p:nvSpPr>
          <p:cNvPr id="18" name="Textfeld 17">
            <a:extLst>
              <a:ext uri="{FF2B5EF4-FFF2-40B4-BE49-F238E27FC236}">
                <a16:creationId xmlns:a16="http://schemas.microsoft.com/office/drawing/2014/main" id="{D21BEE6C-01AB-4603-9FAD-10BF4F369682}"/>
              </a:ext>
            </a:extLst>
          </p:cNvPr>
          <p:cNvSpPr txBox="1"/>
          <p:nvPr/>
        </p:nvSpPr>
        <p:spPr>
          <a:xfrm>
            <a:off x="8686435" y="5775245"/>
            <a:ext cx="3336607" cy="369332"/>
          </a:xfrm>
          <a:prstGeom prst="rect">
            <a:avLst/>
          </a:prstGeom>
          <a:noFill/>
          <a:ln>
            <a:solidFill>
              <a:schemeClr val="tx1"/>
            </a:solidFill>
          </a:ln>
        </p:spPr>
        <p:txBody>
          <a:bodyPr wrap="square" rtlCol="0">
            <a:spAutoFit/>
          </a:bodyPr>
          <a:lstStyle/>
          <a:p>
            <a:pPr algn="ctr"/>
            <a:r>
              <a:rPr lang="de-AT" dirty="0"/>
              <a:t>Griechenland</a:t>
            </a:r>
          </a:p>
        </p:txBody>
      </p:sp>
      <p:sp>
        <p:nvSpPr>
          <p:cNvPr id="20" name="Freihandform: Form 19">
            <a:extLst>
              <a:ext uri="{FF2B5EF4-FFF2-40B4-BE49-F238E27FC236}">
                <a16:creationId xmlns:a16="http://schemas.microsoft.com/office/drawing/2014/main" id="{4121FFC9-34A1-45BB-8D3F-DA2A692330EB}"/>
              </a:ext>
            </a:extLst>
          </p:cNvPr>
          <p:cNvSpPr/>
          <p:nvPr/>
        </p:nvSpPr>
        <p:spPr>
          <a:xfrm>
            <a:off x="2039112" y="3621024"/>
            <a:ext cx="4379976" cy="2194560"/>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4" name="Freihandform: Form 23">
            <a:extLst>
              <a:ext uri="{FF2B5EF4-FFF2-40B4-BE49-F238E27FC236}">
                <a16:creationId xmlns:a16="http://schemas.microsoft.com/office/drawing/2014/main" id="{2658BCE7-0682-46C5-BCDA-8F713570F2C2}"/>
              </a:ext>
            </a:extLst>
          </p:cNvPr>
          <p:cNvSpPr/>
          <p:nvPr/>
        </p:nvSpPr>
        <p:spPr>
          <a:xfrm flipH="1">
            <a:off x="2116280" y="3977448"/>
            <a:ext cx="4174792" cy="1788652"/>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5" name="Freihandform: Form 24">
            <a:extLst>
              <a:ext uri="{FF2B5EF4-FFF2-40B4-BE49-F238E27FC236}">
                <a16:creationId xmlns:a16="http://schemas.microsoft.com/office/drawing/2014/main" id="{3089FDA7-FE10-4175-AC01-79D6B2BD6E37}"/>
              </a:ext>
            </a:extLst>
          </p:cNvPr>
          <p:cNvSpPr/>
          <p:nvPr/>
        </p:nvSpPr>
        <p:spPr>
          <a:xfrm flipH="1">
            <a:off x="10075718" y="3759135"/>
            <a:ext cx="45719" cy="2016110"/>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390558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500"/>
                                        <p:tgtEl>
                                          <p:spTgt spid="2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500"/>
                                        <p:tgtEl>
                                          <p:spTgt spid="2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animBg="1"/>
      <p:bldP spid="17" grpId="0" animBg="1"/>
      <p:bldP spid="18" grpId="0" animBg="1"/>
      <p:bldP spid="20"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1B35E36-7042-431F-9412-E35C7E9E8E51}"/>
              </a:ext>
            </a:extLst>
          </p:cNvPr>
          <p:cNvSpPr/>
          <p:nvPr/>
        </p:nvSpPr>
        <p:spPr>
          <a:xfrm>
            <a:off x="4207862" y="319124"/>
            <a:ext cx="3571876" cy="3301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Rechteck 4">
            <a:extLst>
              <a:ext uri="{FF2B5EF4-FFF2-40B4-BE49-F238E27FC236}">
                <a16:creationId xmlns:a16="http://schemas.microsoft.com/office/drawing/2014/main" id="{4F6BB24C-C303-4BE8-B27B-52A299BCDCD6}"/>
              </a:ext>
            </a:extLst>
          </p:cNvPr>
          <p:cNvSpPr/>
          <p:nvPr/>
        </p:nvSpPr>
        <p:spPr>
          <a:xfrm>
            <a:off x="370063" y="319124"/>
            <a:ext cx="3571876" cy="3301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2054" name="Picture 6" descr="Koffer stockbild. Bild von hintergrund, schmutzig, nostalgie - 56481997">
            <a:extLst>
              <a:ext uri="{FF2B5EF4-FFF2-40B4-BE49-F238E27FC236}">
                <a16:creationId xmlns:a16="http://schemas.microsoft.com/office/drawing/2014/main" id="{F09D5A35-4639-487E-8175-7149DB83D6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1084438" y="447353"/>
            <a:ext cx="2143125" cy="1981200"/>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FB095100-98CF-430A-A1D4-ABACD79C7997}"/>
              </a:ext>
            </a:extLst>
          </p:cNvPr>
          <p:cNvSpPr txBox="1"/>
          <p:nvPr/>
        </p:nvSpPr>
        <p:spPr>
          <a:xfrm>
            <a:off x="475488" y="2697480"/>
            <a:ext cx="3300984" cy="923330"/>
          </a:xfrm>
          <a:prstGeom prst="rect">
            <a:avLst/>
          </a:prstGeom>
          <a:noFill/>
        </p:spPr>
        <p:txBody>
          <a:bodyPr wrap="square" rtlCol="0">
            <a:spAutoFit/>
          </a:bodyPr>
          <a:lstStyle/>
          <a:p>
            <a:r>
              <a:rPr lang="de-DE" dirty="0"/>
              <a:t>Um Mitternacht mit einem leeren Koffer einmal um den Block zu laufen</a:t>
            </a:r>
            <a:endParaRPr lang="de-AT" dirty="0"/>
          </a:p>
        </p:txBody>
      </p:sp>
      <p:pic>
        <p:nvPicPr>
          <p:cNvPr id="2056" name="Picture 8" descr="Strand am Meer mit Wellen als Poster bei artboxONE kaufen">
            <a:extLst>
              <a:ext uri="{FF2B5EF4-FFF2-40B4-BE49-F238E27FC236}">
                <a16:creationId xmlns:a16="http://schemas.microsoft.com/office/drawing/2014/main" id="{3BA139E4-4EDA-4A96-993D-6C122CE241B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414" b="11642"/>
          <a:stretch/>
        </p:blipFill>
        <p:spPr bwMode="auto">
          <a:xfrm>
            <a:off x="4674683" y="355700"/>
            <a:ext cx="2638234" cy="202996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631CA1BD-96BB-402A-8BEA-9F0BCB5272D0}"/>
              </a:ext>
            </a:extLst>
          </p:cNvPr>
          <p:cNvSpPr txBox="1"/>
          <p:nvPr/>
        </p:nvSpPr>
        <p:spPr>
          <a:xfrm>
            <a:off x="4299779" y="2457057"/>
            <a:ext cx="3355848" cy="1200329"/>
          </a:xfrm>
          <a:prstGeom prst="rect">
            <a:avLst/>
          </a:prstGeom>
          <a:noFill/>
        </p:spPr>
        <p:txBody>
          <a:bodyPr wrap="square" rtlCol="0">
            <a:spAutoFit/>
          </a:bodyPr>
          <a:lstStyle/>
          <a:p>
            <a:r>
              <a:rPr lang="de-DE" dirty="0"/>
              <a:t>Über sieben kleine Wellen zu springen und bei jedem der sieben Sprünge auch etwas fürs neue Jahr wünschen</a:t>
            </a:r>
            <a:endParaRPr lang="de-AT" dirty="0"/>
          </a:p>
        </p:txBody>
      </p:sp>
      <p:sp>
        <p:nvSpPr>
          <p:cNvPr id="11" name="Rechteck 10">
            <a:extLst>
              <a:ext uri="{FF2B5EF4-FFF2-40B4-BE49-F238E27FC236}">
                <a16:creationId xmlns:a16="http://schemas.microsoft.com/office/drawing/2014/main" id="{4A3E4B79-E8D5-428E-A56D-74DDEFF47AE7}"/>
              </a:ext>
            </a:extLst>
          </p:cNvPr>
          <p:cNvSpPr/>
          <p:nvPr/>
        </p:nvSpPr>
        <p:spPr>
          <a:xfrm>
            <a:off x="8045661" y="319124"/>
            <a:ext cx="3571876" cy="3301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6" name="Grafik 5">
            <a:extLst>
              <a:ext uri="{FF2B5EF4-FFF2-40B4-BE49-F238E27FC236}">
                <a16:creationId xmlns:a16="http://schemas.microsoft.com/office/drawing/2014/main" id="{C5268CB8-802C-4C6C-B395-AE3DDFD3BA7B}"/>
              </a:ext>
            </a:extLst>
          </p:cNvPr>
          <p:cNvPicPr>
            <a:picLocks noChangeAspect="1"/>
          </p:cNvPicPr>
          <p:nvPr/>
        </p:nvPicPr>
        <p:blipFill>
          <a:blip r:embed="rId4"/>
          <a:stretch>
            <a:fillRect/>
          </a:stretch>
        </p:blipFill>
        <p:spPr>
          <a:xfrm>
            <a:off x="8526674" y="471928"/>
            <a:ext cx="2609850" cy="1752600"/>
          </a:xfrm>
          <a:prstGeom prst="rect">
            <a:avLst/>
          </a:prstGeom>
        </p:spPr>
      </p:pic>
      <p:sp>
        <p:nvSpPr>
          <p:cNvPr id="7" name="Textfeld 6">
            <a:extLst>
              <a:ext uri="{FF2B5EF4-FFF2-40B4-BE49-F238E27FC236}">
                <a16:creationId xmlns:a16="http://schemas.microsoft.com/office/drawing/2014/main" id="{B7657592-D71E-400C-987C-78FC93BA436B}"/>
              </a:ext>
            </a:extLst>
          </p:cNvPr>
          <p:cNvSpPr txBox="1"/>
          <p:nvPr/>
        </p:nvSpPr>
        <p:spPr>
          <a:xfrm>
            <a:off x="8165592" y="2560320"/>
            <a:ext cx="3236976" cy="932688"/>
          </a:xfrm>
          <a:prstGeom prst="rect">
            <a:avLst/>
          </a:prstGeom>
          <a:noFill/>
        </p:spPr>
        <p:txBody>
          <a:bodyPr wrap="square" rtlCol="0">
            <a:spAutoFit/>
          </a:bodyPr>
          <a:lstStyle/>
          <a:p>
            <a:r>
              <a:rPr lang="de-DE" dirty="0"/>
              <a:t>Alte Papiere in kleine Schnipsel zerreißen, die sie dann aus dem Fenster werfen</a:t>
            </a:r>
            <a:endParaRPr lang="de-AT" dirty="0"/>
          </a:p>
        </p:txBody>
      </p:sp>
      <p:sp>
        <p:nvSpPr>
          <p:cNvPr id="20" name="Textfeld 19">
            <a:extLst>
              <a:ext uri="{FF2B5EF4-FFF2-40B4-BE49-F238E27FC236}">
                <a16:creationId xmlns:a16="http://schemas.microsoft.com/office/drawing/2014/main" id="{AE916278-3339-4A15-B24D-EF2EBFA7B8ED}"/>
              </a:ext>
            </a:extLst>
          </p:cNvPr>
          <p:cNvSpPr txBox="1"/>
          <p:nvPr/>
        </p:nvSpPr>
        <p:spPr>
          <a:xfrm>
            <a:off x="605332" y="5775245"/>
            <a:ext cx="3336607" cy="369332"/>
          </a:xfrm>
          <a:prstGeom prst="rect">
            <a:avLst/>
          </a:prstGeom>
          <a:noFill/>
          <a:ln>
            <a:solidFill>
              <a:schemeClr val="tx1"/>
            </a:solidFill>
          </a:ln>
        </p:spPr>
        <p:txBody>
          <a:bodyPr wrap="square" rtlCol="0">
            <a:spAutoFit/>
          </a:bodyPr>
          <a:lstStyle/>
          <a:p>
            <a:pPr algn="ctr"/>
            <a:r>
              <a:rPr lang="de-AT" dirty="0"/>
              <a:t>Argentinien</a:t>
            </a:r>
          </a:p>
        </p:txBody>
      </p:sp>
      <p:sp>
        <p:nvSpPr>
          <p:cNvPr id="21" name="Textfeld 20">
            <a:extLst>
              <a:ext uri="{FF2B5EF4-FFF2-40B4-BE49-F238E27FC236}">
                <a16:creationId xmlns:a16="http://schemas.microsoft.com/office/drawing/2014/main" id="{B2BE8130-DF1C-4BB0-B96D-7C585690756F}"/>
              </a:ext>
            </a:extLst>
          </p:cNvPr>
          <p:cNvSpPr txBox="1"/>
          <p:nvPr/>
        </p:nvSpPr>
        <p:spPr>
          <a:xfrm>
            <a:off x="4365743" y="5775245"/>
            <a:ext cx="3336607" cy="369332"/>
          </a:xfrm>
          <a:prstGeom prst="rect">
            <a:avLst/>
          </a:prstGeom>
          <a:noFill/>
          <a:ln>
            <a:solidFill>
              <a:schemeClr val="tx1"/>
            </a:solidFill>
          </a:ln>
        </p:spPr>
        <p:txBody>
          <a:bodyPr wrap="square" rtlCol="0">
            <a:spAutoFit/>
          </a:bodyPr>
          <a:lstStyle/>
          <a:p>
            <a:pPr algn="ctr"/>
            <a:r>
              <a:rPr lang="de-AT" dirty="0"/>
              <a:t>Kolumbien</a:t>
            </a:r>
          </a:p>
        </p:txBody>
      </p:sp>
      <p:sp>
        <p:nvSpPr>
          <p:cNvPr id="22" name="Textfeld 21">
            <a:extLst>
              <a:ext uri="{FF2B5EF4-FFF2-40B4-BE49-F238E27FC236}">
                <a16:creationId xmlns:a16="http://schemas.microsoft.com/office/drawing/2014/main" id="{9C793356-EA7B-490B-A2D3-A97A6BBA8BE7}"/>
              </a:ext>
            </a:extLst>
          </p:cNvPr>
          <p:cNvSpPr txBox="1"/>
          <p:nvPr/>
        </p:nvSpPr>
        <p:spPr>
          <a:xfrm>
            <a:off x="8115776" y="5775245"/>
            <a:ext cx="3336607" cy="369332"/>
          </a:xfrm>
          <a:prstGeom prst="rect">
            <a:avLst/>
          </a:prstGeom>
          <a:noFill/>
          <a:ln>
            <a:solidFill>
              <a:schemeClr val="tx1"/>
            </a:solidFill>
          </a:ln>
        </p:spPr>
        <p:txBody>
          <a:bodyPr wrap="square" rtlCol="0">
            <a:spAutoFit/>
          </a:bodyPr>
          <a:lstStyle/>
          <a:p>
            <a:pPr algn="ctr"/>
            <a:r>
              <a:rPr lang="de-AT" dirty="0"/>
              <a:t>Brasilien</a:t>
            </a:r>
          </a:p>
        </p:txBody>
      </p:sp>
      <p:sp>
        <p:nvSpPr>
          <p:cNvPr id="23" name="Freihandform: Form 22">
            <a:extLst>
              <a:ext uri="{FF2B5EF4-FFF2-40B4-BE49-F238E27FC236}">
                <a16:creationId xmlns:a16="http://schemas.microsoft.com/office/drawing/2014/main" id="{1AD1E737-484B-4B4B-9172-0F17B47AC6E1}"/>
              </a:ext>
            </a:extLst>
          </p:cNvPr>
          <p:cNvSpPr/>
          <p:nvPr/>
        </p:nvSpPr>
        <p:spPr>
          <a:xfrm>
            <a:off x="6096000" y="3620810"/>
            <a:ext cx="3880104" cy="2137933"/>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4" name="Freihandform: Form 23">
            <a:extLst>
              <a:ext uri="{FF2B5EF4-FFF2-40B4-BE49-F238E27FC236}">
                <a16:creationId xmlns:a16="http://schemas.microsoft.com/office/drawing/2014/main" id="{15880FCF-0B6A-4F5D-8653-13214CCC03AD}"/>
              </a:ext>
            </a:extLst>
          </p:cNvPr>
          <p:cNvSpPr/>
          <p:nvPr/>
        </p:nvSpPr>
        <p:spPr>
          <a:xfrm>
            <a:off x="1887385" y="3620810"/>
            <a:ext cx="4208615" cy="2137933"/>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5" name="Freihandform: Form 24">
            <a:extLst>
              <a:ext uri="{FF2B5EF4-FFF2-40B4-BE49-F238E27FC236}">
                <a16:creationId xmlns:a16="http://schemas.microsoft.com/office/drawing/2014/main" id="{596F9B6A-6A4F-4120-9FCD-027D29542EE3}"/>
              </a:ext>
            </a:extLst>
          </p:cNvPr>
          <p:cNvSpPr/>
          <p:nvPr/>
        </p:nvSpPr>
        <p:spPr>
          <a:xfrm flipH="1">
            <a:off x="2116280" y="3637312"/>
            <a:ext cx="7740952" cy="2128788"/>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249133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500"/>
                                        <p:tgtEl>
                                          <p:spTgt spid="2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500"/>
                                        <p:tgtEl>
                                          <p:spTgt spid="2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20" grpId="0" animBg="1"/>
      <p:bldP spid="21" grpId="0" animBg="1"/>
      <p:bldP spid="22" grpId="0" animBg="1"/>
      <p:bldP spid="23" grpId="0" animBg="1"/>
      <p:bldP spid="24"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79002844-9260-4A55-9169-461260B1AE0C}"/>
              </a:ext>
            </a:extLst>
          </p:cNvPr>
          <p:cNvSpPr/>
          <p:nvPr/>
        </p:nvSpPr>
        <p:spPr>
          <a:xfrm>
            <a:off x="8043181" y="213670"/>
            <a:ext cx="3571876" cy="436747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hteck 8">
            <a:extLst>
              <a:ext uri="{FF2B5EF4-FFF2-40B4-BE49-F238E27FC236}">
                <a16:creationId xmlns:a16="http://schemas.microsoft.com/office/drawing/2014/main" id="{1F56A754-D34B-4667-B336-5B5239C17B8F}"/>
              </a:ext>
            </a:extLst>
          </p:cNvPr>
          <p:cNvSpPr/>
          <p:nvPr/>
        </p:nvSpPr>
        <p:spPr>
          <a:xfrm>
            <a:off x="4206622" y="236827"/>
            <a:ext cx="3571876" cy="3961471"/>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Rechteck 2">
            <a:extLst>
              <a:ext uri="{FF2B5EF4-FFF2-40B4-BE49-F238E27FC236}">
                <a16:creationId xmlns:a16="http://schemas.microsoft.com/office/drawing/2014/main" id="{42C56A91-B685-481B-8A82-5DF1C36FF586}"/>
              </a:ext>
            </a:extLst>
          </p:cNvPr>
          <p:cNvSpPr/>
          <p:nvPr/>
        </p:nvSpPr>
        <p:spPr>
          <a:xfrm>
            <a:off x="370063" y="264260"/>
            <a:ext cx="3571876" cy="327179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074" name="Picture 2" descr="Superfood – Beratungswissen Teil 6: Granatapfel – die paradiesische Frucht">
            <a:extLst>
              <a:ext uri="{FF2B5EF4-FFF2-40B4-BE49-F238E27FC236}">
                <a16:creationId xmlns:a16="http://schemas.microsoft.com/office/drawing/2014/main" id="{E1C29752-F86D-4B67-A2AD-BC2F4229A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746" y="319124"/>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EC7473C6-F013-4F84-92AC-BB701163A98B}"/>
              </a:ext>
            </a:extLst>
          </p:cNvPr>
          <p:cNvSpPr txBox="1"/>
          <p:nvPr/>
        </p:nvSpPr>
        <p:spPr>
          <a:xfrm>
            <a:off x="448055" y="2058722"/>
            <a:ext cx="3493883" cy="1477328"/>
          </a:xfrm>
          <a:prstGeom prst="rect">
            <a:avLst/>
          </a:prstGeom>
          <a:noFill/>
        </p:spPr>
        <p:txBody>
          <a:bodyPr wrap="square" rtlCol="0">
            <a:spAutoFit/>
          </a:bodyPr>
          <a:lstStyle/>
          <a:p>
            <a:r>
              <a:rPr lang="de-DE" dirty="0"/>
              <a:t>Granatäpfel von den Balkonen werfen. Je stärker der Granatapfel aufplatzt und seine Kerne verteilt, umso erfolgreicher und glücklicher wird das neue Jahr.</a:t>
            </a:r>
            <a:endParaRPr lang="de-AT" dirty="0"/>
          </a:p>
        </p:txBody>
      </p:sp>
      <p:sp>
        <p:nvSpPr>
          <p:cNvPr id="7" name="Textfeld 6">
            <a:extLst>
              <a:ext uri="{FF2B5EF4-FFF2-40B4-BE49-F238E27FC236}">
                <a16:creationId xmlns:a16="http://schemas.microsoft.com/office/drawing/2014/main" id="{5BC6D63A-A48E-4FA0-AC75-EE9C20025832}"/>
              </a:ext>
            </a:extLst>
          </p:cNvPr>
          <p:cNvSpPr txBox="1"/>
          <p:nvPr/>
        </p:nvSpPr>
        <p:spPr>
          <a:xfrm>
            <a:off x="4324255" y="6003845"/>
            <a:ext cx="3336607" cy="369332"/>
          </a:xfrm>
          <a:prstGeom prst="rect">
            <a:avLst/>
          </a:prstGeom>
          <a:noFill/>
          <a:ln>
            <a:solidFill>
              <a:schemeClr val="tx1"/>
            </a:solidFill>
          </a:ln>
        </p:spPr>
        <p:txBody>
          <a:bodyPr wrap="square" rtlCol="0">
            <a:spAutoFit/>
          </a:bodyPr>
          <a:lstStyle/>
          <a:p>
            <a:pPr algn="ctr"/>
            <a:r>
              <a:rPr lang="de-AT"/>
              <a:t>Türkei</a:t>
            </a:r>
            <a:endParaRPr lang="de-AT" dirty="0"/>
          </a:p>
        </p:txBody>
      </p:sp>
      <p:pic>
        <p:nvPicPr>
          <p:cNvPr id="3076" name="Picture 4" descr="Jugendliche bewerfen Haus in Hecklingen mit rohen Eiern - Kenzingen -  Badische Zeitung">
            <a:extLst>
              <a:ext uri="{FF2B5EF4-FFF2-40B4-BE49-F238E27FC236}">
                <a16:creationId xmlns:a16="http://schemas.microsoft.com/office/drawing/2014/main" id="{FB763724-94FB-4166-B68F-7AC4ADD46A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9072" y="319124"/>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a:extLst>
              <a:ext uri="{FF2B5EF4-FFF2-40B4-BE49-F238E27FC236}">
                <a16:creationId xmlns:a16="http://schemas.microsoft.com/office/drawing/2014/main" id="{0302A3AA-D62F-4179-826B-FF2D3C2B9043}"/>
              </a:ext>
            </a:extLst>
          </p:cNvPr>
          <p:cNvSpPr txBox="1"/>
          <p:nvPr/>
        </p:nvSpPr>
        <p:spPr>
          <a:xfrm>
            <a:off x="4272534" y="2194406"/>
            <a:ext cx="3505964" cy="2031325"/>
          </a:xfrm>
          <a:prstGeom prst="rect">
            <a:avLst/>
          </a:prstGeom>
          <a:noFill/>
        </p:spPr>
        <p:txBody>
          <a:bodyPr wrap="square">
            <a:spAutoFit/>
          </a:bodyPr>
          <a:lstStyle/>
          <a:p>
            <a:r>
              <a:rPr lang="de-DE" dirty="0"/>
              <a:t>Ein rohes Ei in eine kleine Schlüssel gießen, die über Nacht auf der Fensterbank bleibt. Die Form, die das Ei am folgenden Morgen angenommen hat, gibt Hinweise darauf, was das neue Jahr bringen wird.</a:t>
            </a:r>
            <a:endParaRPr lang="de-AT" dirty="0"/>
          </a:p>
        </p:txBody>
      </p:sp>
      <p:sp>
        <p:nvSpPr>
          <p:cNvPr id="14" name="Textfeld 13">
            <a:extLst>
              <a:ext uri="{FF2B5EF4-FFF2-40B4-BE49-F238E27FC236}">
                <a16:creationId xmlns:a16="http://schemas.microsoft.com/office/drawing/2014/main" id="{72556BFC-0010-4304-A8CC-757C001D3909}"/>
              </a:ext>
            </a:extLst>
          </p:cNvPr>
          <p:cNvSpPr txBox="1"/>
          <p:nvPr/>
        </p:nvSpPr>
        <p:spPr>
          <a:xfrm>
            <a:off x="448056" y="6003845"/>
            <a:ext cx="3336607" cy="369332"/>
          </a:xfrm>
          <a:prstGeom prst="rect">
            <a:avLst/>
          </a:prstGeom>
          <a:noFill/>
          <a:ln>
            <a:solidFill>
              <a:schemeClr val="tx1"/>
            </a:solidFill>
          </a:ln>
        </p:spPr>
        <p:txBody>
          <a:bodyPr wrap="square" rtlCol="0">
            <a:spAutoFit/>
          </a:bodyPr>
          <a:lstStyle/>
          <a:p>
            <a:pPr algn="ctr"/>
            <a:r>
              <a:rPr lang="de-AT" dirty="0"/>
              <a:t>El Salvador</a:t>
            </a:r>
          </a:p>
        </p:txBody>
      </p:sp>
      <p:pic>
        <p:nvPicPr>
          <p:cNvPr id="3078" name="Picture 6" descr="Halb Geschälte Kartoffel Stockfotos und -bilder Kaufen - Alamy">
            <a:extLst>
              <a:ext uri="{FF2B5EF4-FFF2-40B4-BE49-F238E27FC236}">
                <a16:creationId xmlns:a16="http://schemas.microsoft.com/office/drawing/2014/main" id="{5DBABC6A-5B7A-4927-946A-D8984854480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17356"/>
          <a:stretch/>
        </p:blipFill>
        <p:spPr bwMode="auto">
          <a:xfrm>
            <a:off x="8503730" y="450117"/>
            <a:ext cx="2828925" cy="1338214"/>
          </a:xfrm>
          <a:prstGeom prst="rect">
            <a:avLst/>
          </a:prstGeom>
          <a:noFill/>
          <a:extLst>
            <a:ext uri="{909E8E84-426E-40DD-AFC4-6F175D3DCCD1}">
              <a14:hiddenFill xmlns:a14="http://schemas.microsoft.com/office/drawing/2010/main">
                <a:solidFill>
                  <a:srgbClr val="FFFFFF"/>
                </a:solidFill>
              </a14:hiddenFill>
            </a:ext>
          </a:extLst>
        </p:spPr>
      </p:pic>
      <p:sp>
        <p:nvSpPr>
          <p:cNvPr id="20" name="Textfeld 19">
            <a:extLst>
              <a:ext uri="{FF2B5EF4-FFF2-40B4-BE49-F238E27FC236}">
                <a16:creationId xmlns:a16="http://schemas.microsoft.com/office/drawing/2014/main" id="{6BCFC4A3-64D5-4B7D-BB2A-46AB3834ACBF}"/>
              </a:ext>
            </a:extLst>
          </p:cNvPr>
          <p:cNvSpPr txBox="1"/>
          <p:nvPr/>
        </p:nvSpPr>
        <p:spPr>
          <a:xfrm>
            <a:off x="8111190" y="1788331"/>
            <a:ext cx="3435858" cy="2862322"/>
          </a:xfrm>
          <a:prstGeom prst="rect">
            <a:avLst/>
          </a:prstGeom>
          <a:noFill/>
        </p:spPr>
        <p:txBody>
          <a:bodyPr wrap="square">
            <a:spAutoFit/>
          </a:bodyPr>
          <a:lstStyle/>
          <a:p>
            <a:r>
              <a:rPr lang="de-DE" dirty="0"/>
              <a:t>Eine ganz geschälte, eine halb geschält und eine ungeschälte Kartoffel. Um Mitternacht wird eine Kartoffel "blind" gewählt und herausgeholt: Die ungeschälte Kartoffel verspricht ein gutes Jahr mit Geldsegen, die halbgeschälte Kartoffel ein normales Jahr und die geschälte Kartoffel ein Jahr mit Geldsorgen.</a:t>
            </a:r>
            <a:endParaRPr lang="de-AT" dirty="0"/>
          </a:p>
        </p:txBody>
      </p:sp>
      <p:sp>
        <p:nvSpPr>
          <p:cNvPr id="21" name="Textfeld 20">
            <a:extLst>
              <a:ext uri="{FF2B5EF4-FFF2-40B4-BE49-F238E27FC236}">
                <a16:creationId xmlns:a16="http://schemas.microsoft.com/office/drawing/2014/main" id="{4246D895-6CF1-44DE-9F80-3E41714A59DF}"/>
              </a:ext>
            </a:extLst>
          </p:cNvPr>
          <p:cNvSpPr txBox="1"/>
          <p:nvPr/>
        </p:nvSpPr>
        <p:spPr>
          <a:xfrm>
            <a:off x="8200454" y="5999977"/>
            <a:ext cx="3336607" cy="369332"/>
          </a:xfrm>
          <a:prstGeom prst="rect">
            <a:avLst/>
          </a:prstGeom>
          <a:noFill/>
          <a:ln>
            <a:solidFill>
              <a:schemeClr val="tx1"/>
            </a:solidFill>
          </a:ln>
        </p:spPr>
        <p:txBody>
          <a:bodyPr wrap="square" rtlCol="0">
            <a:spAutoFit/>
          </a:bodyPr>
          <a:lstStyle/>
          <a:p>
            <a:pPr algn="ctr"/>
            <a:r>
              <a:rPr lang="de-AT" dirty="0"/>
              <a:t>Peru</a:t>
            </a:r>
          </a:p>
        </p:txBody>
      </p:sp>
      <p:sp>
        <p:nvSpPr>
          <p:cNvPr id="22" name="Freihandform: Form 21">
            <a:extLst>
              <a:ext uri="{FF2B5EF4-FFF2-40B4-BE49-F238E27FC236}">
                <a16:creationId xmlns:a16="http://schemas.microsoft.com/office/drawing/2014/main" id="{49BFF063-DC16-4505-B476-F3A461EF57CF}"/>
              </a:ext>
            </a:extLst>
          </p:cNvPr>
          <p:cNvSpPr/>
          <p:nvPr/>
        </p:nvSpPr>
        <p:spPr>
          <a:xfrm flipH="1">
            <a:off x="9838944" y="4608575"/>
            <a:ext cx="45719" cy="1391401"/>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3" name="Freihandform: Form 22">
            <a:extLst>
              <a:ext uri="{FF2B5EF4-FFF2-40B4-BE49-F238E27FC236}">
                <a16:creationId xmlns:a16="http://schemas.microsoft.com/office/drawing/2014/main" id="{10081A57-4982-4EE3-9092-7CFABD7ADFF5}"/>
              </a:ext>
            </a:extLst>
          </p:cNvPr>
          <p:cNvSpPr/>
          <p:nvPr/>
        </p:nvSpPr>
        <p:spPr>
          <a:xfrm flipH="1">
            <a:off x="2130550" y="4198298"/>
            <a:ext cx="3694177" cy="1778114"/>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4" name="Freihandform: Form 23">
            <a:extLst>
              <a:ext uri="{FF2B5EF4-FFF2-40B4-BE49-F238E27FC236}">
                <a16:creationId xmlns:a16="http://schemas.microsoft.com/office/drawing/2014/main" id="{206EA739-3C77-4D35-922E-D32249AA61D8}"/>
              </a:ext>
            </a:extLst>
          </p:cNvPr>
          <p:cNvSpPr/>
          <p:nvPr/>
        </p:nvSpPr>
        <p:spPr>
          <a:xfrm>
            <a:off x="1975103" y="3563483"/>
            <a:ext cx="4028013" cy="2436493"/>
          </a:xfrm>
          <a:custGeom>
            <a:avLst/>
            <a:gdLst>
              <a:gd name="connsiteX0" fmla="*/ 0 w 4379976"/>
              <a:gd name="connsiteY0" fmla="*/ 0 h 2194560"/>
              <a:gd name="connsiteX1" fmla="*/ 256032 w 4379976"/>
              <a:gd name="connsiteY1" fmla="*/ 192024 h 2194560"/>
              <a:gd name="connsiteX2" fmla="*/ 585216 w 4379976"/>
              <a:gd name="connsiteY2" fmla="*/ 301752 h 2194560"/>
              <a:gd name="connsiteX3" fmla="*/ 1572768 w 4379976"/>
              <a:gd name="connsiteY3" fmla="*/ 539496 h 2194560"/>
              <a:gd name="connsiteX4" fmla="*/ 2231136 w 4379976"/>
              <a:gd name="connsiteY4" fmla="*/ 704088 h 2194560"/>
              <a:gd name="connsiteX5" fmla="*/ 2615184 w 4379976"/>
              <a:gd name="connsiteY5" fmla="*/ 841248 h 2194560"/>
              <a:gd name="connsiteX6" fmla="*/ 3099816 w 4379976"/>
              <a:gd name="connsiteY6" fmla="*/ 960120 h 2194560"/>
              <a:gd name="connsiteX7" fmla="*/ 3977640 w 4379976"/>
              <a:gd name="connsiteY7" fmla="*/ 1389888 h 2194560"/>
              <a:gd name="connsiteX8" fmla="*/ 4187952 w 4379976"/>
              <a:gd name="connsiteY8" fmla="*/ 1636776 h 2194560"/>
              <a:gd name="connsiteX9" fmla="*/ 4279392 w 4379976"/>
              <a:gd name="connsiteY9" fmla="*/ 1783080 h 2194560"/>
              <a:gd name="connsiteX10" fmla="*/ 4334256 w 4379976"/>
              <a:gd name="connsiteY10" fmla="*/ 1856232 h 2194560"/>
              <a:gd name="connsiteX11" fmla="*/ 4361688 w 4379976"/>
              <a:gd name="connsiteY11" fmla="*/ 2103120 h 2194560"/>
              <a:gd name="connsiteX12" fmla="*/ 4379976 w 4379976"/>
              <a:gd name="connsiteY12" fmla="*/ 219456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79976" h="2194560">
                <a:moveTo>
                  <a:pt x="0" y="0"/>
                </a:moveTo>
                <a:cubicBezTo>
                  <a:pt x="50529" y="126323"/>
                  <a:pt x="17444" y="69956"/>
                  <a:pt x="256032" y="192024"/>
                </a:cubicBezTo>
                <a:cubicBezTo>
                  <a:pt x="292438" y="210650"/>
                  <a:pt x="553947" y="292732"/>
                  <a:pt x="585216" y="301752"/>
                </a:cubicBezTo>
                <a:cubicBezTo>
                  <a:pt x="1027673" y="429384"/>
                  <a:pt x="977369" y="397734"/>
                  <a:pt x="1572768" y="539496"/>
                </a:cubicBezTo>
                <a:cubicBezTo>
                  <a:pt x="1792827" y="591891"/>
                  <a:pt x="2013847" y="641188"/>
                  <a:pt x="2231136" y="704088"/>
                </a:cubicBezTo>
                <a:cubicBezTo>
                  <a:pt x="2361711" y="741886"/>
                  <a:pt x="2484794" y="802817"/>
                  <a:pt x="2615184" y="841248"/>
                </a:cubicBezTo>
                <a:cubicBezTo>
                  <a:pt x="2774731" y="888272"/>
                  <a:pt x="2942912" y="904913"/>
                  <a:pt x="3099816" y="960120"/>
                </a:cubicBezTo>
                <a:cubicBezTo>
                  <a:pt x="3270503" y="1020176"/>
                  <a:pt x="3795784" y="1276657"/>
                  <a:pt x="3977640" y="1389888"/>
                </a:cubicBezTo>
                <a:cubicBezTo>
                  <a:pt x="4085951" y="1457327"/>
                  <a:pt x="4112982" y="1536817"/>
                  <a:pt x="4187952" y="1636776"/>
                </a:cubicBezTo>
                <a:cubicBezTo>
                  <a:pt x="4343373" y="1844004"/>
                  <a:pt x="4153874" y="1582252"/>
                  <a:pt x="4279392" y="1783080"/>
                </a:cubicBezTo>
                <a:cubicBezTo>
                  <a:pt x="4295546" y="1808927"/>
                  <a:pt x="4315968" y="1831848"/>
                  <a:pt x="4334256" y="1856232"/>
                </a:cubicBezTo>
                <a:cubicBezTo>
                  <a:pt x="4363113" y="1971661"/>
                  <a:pt x="4327494" y="1821018"/>
                  <a:pt x="4361688" y="2103120"/>
                </a:cubicBezTo>
                <a:cubicBezTo>
                  <a:pt x="4365428" y="2133978"/>
                  <a:pt x="4373880" y="2164080"/>
                  <a:pt x="4379976" y="219456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16297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up)">
                                      <p:cBhvr>
                                        <p:cTn id="12" dur="1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up)">
                                      <p:cBhvr>
                                        <p:cTn id="17" dur="1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13" grpId="0"/>
      <p:bldP spid="14" grpId="0" animBg="1"/>
      <p:bldP spid="20" grpId="0"/>
      <p:bldP spid="21" grpId="0" animBg="1"/>
      <p:bldP spid="22" grpId="0" animBg="1"/>
      <p:bldP spid="23" grpId="0" animBg="1"/>
      <p:bldP spid="2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Breitbild</PresentationFormat>
  <Paragraphs>20</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Calibri Light</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Elisabeth Losert</dc:creator>
  <cp:lastModifiedBy>Elisabeth Losert</cp:lastModifiedBy>
  <cp:revision>1</cp:revision>
  <dcterms:created xsi:type="dcterms:W3CDTF">2022-01-09T16:52:16Z</dcterms:created>
  <dcterms:modified xsi:type="dcterms:W3CDTF">2022-01-09T17:48:43Z</dcterms:modified>
</cp:coreProperties>
</file>