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notesMasterIdLst>
    <p:notesMasterId r:id="rId27"/>
  </p:notesMasterIdLst>
  <p:sldIdLst>
    <p:sldId id="259" r:id="rId2"/>
    <p:sldId id="258" r:id="rId3"/>
    <p:sldId id="264" r:id="rId4"/>
    <p:sldId id="270" r:id="rId5"/>
    <p:sldId id="295" r:id="rId6"/>
    <p:sldId id="266" r:id="rId7"/>
    <p:sldId id="296" r:id="rId8"/>
    <p:sldId id="297" r:id="rId9"/>
    <p:sldId id="298" r:id="rId10"/>
    <p:sldId id="299" r:id="rId11"/>
    <p:sldId id="283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9BAA"/>
    <a:srgbClr val="04B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99"/>
    <p:restoredTop sz="94626"/>
  </p:normalViewPr>
  <p:slideViewPr>
    <p:cSldViewPr snapToGrid="0" snapToObjects="1">
      <p:cViewPr varScale="1">
        <p:scale>
          <a:sx n="105" d="100"/>
          <a:sy n="105" d="100"/>
        </p:scale>
        <p:origin x="13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7F52B-6B5A-874B-869E-3E1D53554B17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ED684-ADC6-8748-8519-311BF0228E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433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26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34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508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37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86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41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45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74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44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7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67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5EED59D-8018-AA4C-9AC4-2F5E3036FCB0}" type="datetimeFigureOut">
              <a:rPr lang="de-DE" smtClean="0"/>
              <a:t>01.12.20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791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9039729" y="442911"/>
            <a:ext cx="2342145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075" y="527014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2"/>
            <a:ext cx="844616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FC5DC557-CD9D-374C-8896-499DDD54F169}"/>
              </a:ext>
            </a:extLst>
          </p:cNvPr>
          <p:cNvSpPr txBox="1">
            <a:spLocks/>
          </p:cNvSpPr>
          <p:nvPr/>
        </p:nvSpPr>
        <p:spPr>
          <a:xfrm>
            <a:off x="830178" y="2188785"/>
            <a:ext cx="7315200" cy="2443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5400" dirty="0">
                <a:latin typeface="Comic Sans MS" panose="030F0902030302020204" pitchFamily="66" charset="0"/>
              </a:rPr>
              <a:t>Gruppenhelferrunde</a:t>
            </a:r>
            <a:br>
              <a:rPr lang="de-DE" dirty="0">
                <a:latin typeface="Comic Sans MS" panose="030F0902030302020204" pitchFamily="66" charset="0"/>
              </a:rPr>
            </a:br>
            <a:endParaRPr lang="de-DE" dirty="0">
              <a:latin typeface="Comic Sans MS" panose="030F0902030302020204" pitchFamily="66" charset="0"/>
            </a:endParaRPr>
          </a:p>
          <a:p>
            <a:endParaRPr lang="de-DE" dirty="0">
              <a:latin typeface="Comic Sans MS" panose="030F0902030302020204" pitchFamily="66" charset="0"/>
            </a:endParaRPr>
          </a:p>
          <a:p>
            <a:r>
              <a:rPr lang="de-DE" dirty="0">
                <a:latin typeface="Comic Sans MS" panose="030F0902030302020204" pitchFamily="66" charset="0"/>
              </a:rPr>
              <a:t>Corona Edition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078C8887-49A5-5A47-BA4B-713C1748875D}"/>
              </a:ext>
            </a:extLst>
          </p:cNvPr>
          <p:cNvSpPr txBox="1">
            <a:spLocks/>
          </p:cNvSpPr>
          <p:nvPr/>
        </p:nvSpPr>
        <p:spPr>
          <a:xfrm>
            <a:off x="830178" y="4777664"/>
            <a:ext cx="7315200" cy="9144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Comic Sans MS" panose="030F0902030302020204" pitchFamily="66" charset="0"/>
              </a:rPr>
              <a:t>01.12.2020</a:t>
            </a:r>
          </a:p>
        </p:txBody>
      </p:sp>
    </p:spTree>
    <p:extLst>
      <p:ext uri="{BB962C8B-B14F-4D97-AF65-F5344CB8AC3E}">
        <p14:creationId xmlns:p14="http://schemas.microsoft.com/office/powerpoint/2010/main" val="2890826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Die Gruppe als Schutzraum heißt…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Sichere, gewohnte </a:t>
            </a:r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Umgebung</a:t>
            </a: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 (Ort, Zeit, bekannte Gruppenmitglieder)</a:t>
            </a: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Begleitung und </a:t>
            </a:r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Betreuung</a:t>
            </a: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 durch den Gruppenleiter /die Gruppenleiterin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Möglichkeit der </a:t>
            </a:r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Reflexion</a:t>
            </a: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 und Aufarbeitung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95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40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algn="ctr"/>
            <a:endParaRPr lang="de-DE" sz="4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06604722-F398-B940-B52A-0C1BED9FF4DC}"/>
              </a:ext>
            </a:extLst>
          </p:cNvPr>
          <p:cNvSpPr/>
          <p:nvPr/>
        </p:nvSpPr>
        <p:spPr>
          <a:xfrm>
            <a:off x="3757930" y="1894114"/>
            <a:ext cx="7243445" cy="1708776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Das Spiel muss als Ganzes für den Einzelnen als positiv (befreiend, lustvoll, weiterführend,...) erfahren werden können. 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0006BE90-883A-6146-B8D5-6D47AA50E245}"/>
              </a:ext>
            </a:extLst>
          </p:cNvPr>
          <p:cNvSpPr/>
          <p:nvPr/>
        </p:nvSpPr>
        <p:spPr>
          <a:xfrm>
            <a:off x="3757929" y="4274729"/>
            <a:ext cx="7243445" cy="1708776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Untrennbar von verbundenen Inhalten, die im Spiel transportiert wurden!</a:t>
            </a:r>
          </a:p>
        </p:txBody>
      </p:sp>
    </p:spTree>
    <p:extLst>
      <p:ext uri="{BB962C8B-B14F-4D97-AF65-F5344CB8AC3E}">
        <p14:creationId xmlns:p14="http://schemas.microsoft.com/office/powerpoint/2010/main" val="414903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Allgemein…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Jedes Spiel motiviert durch </a:t>
            </a:r>
            <a:r>
              <a:rPr lang="de-AT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Inhalt, Material, Spielregeln, Spielanleitung</a:t>
            </a:r>
            <a:r>
              <a:rPr lang="de-AT" sz="2800" u="sng" dirty="0">
                <a:solidFill>
                  <a:srgbClr val="059BAA"/>
                </a:solidFill>
                <a:latin typeface="Comic Sans MS" panose="030F0902030302020204" pitchFamily="66" charset="0"/>
              </a:rPr>
              <a:t> &amp; </a:t>
            </a:r>
            <a:r>
              <a:rPr lang="de-AT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Spielklima</a:t>
            </a:r>
            <a:r>
              <a:rPr lang="de-AT" sz="2800" u="sng" dirty="0">
                <a:solidFill>
                  <a:srgbClr val="059BAA"/>
                </a:solidFill>
                <a:latin typeface="Comic Sans MS" panose="030F0902030302020204" pitchFamily="66" charset="0"/>
              </a:rPr>
              <a:t> </a:t>
            </a: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Mitspieler zu einem ganz bestimmten Spielverhalten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Ziel ist Wettstreit – </a:t>
            </a:r>
            <a:r>
              <a:rPr lang="de-AT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aggressives</a:t>
            </a: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 Verhalten vorhersehbar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Spiele für Erwachsene = „Gesellschaftsspiele“ = </a:t>
            </a:r>
            <a:r>
              <a:rPr lang="de-AT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Spiegel unserer Gesellschaft</a:t>
            </a: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 – vermitteln Werte der G.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de-AT" sz="2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72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Werte unserer Gesellschaft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Leistung = höchstes Gebot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Macht &amp; Reichtum = erstrebenswert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Neid &amp; Missgunst = bestimmen Alltag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Wettstreit, Kampf, Gewalt &amp; Krieg = zumindest geduldet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de-AT" sz="2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36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Werte unserer Gesellschaft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Rollen von Mann &amp; Frau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Minderheiten = unterdrückt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Außenseiter, Behinderte, Alte Kranke &amp; Schwache = an der Rand geschoben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de-AT" sz="2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0A3C3A0B-59F5-F945-8BD5-6C1D274CE423}"/>
              </a:ext>
            </a:extLst>
          </p:cNvPr>
          <p:cNvSpPr/>
          <p:nvPr/>
        </p:nvSpPr>
        <p:spPr>
          <a:xfrm>
            <a:off x="3757930" y="4470509"/>
            <a:ext cx="7243445" cy="1708776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„Mensch ärger dich nicht“-„Monopoly“ - Pokern/Casino – Fernsehquiz – Fußball - Kriegsspielzeug</a:t>
            </a:r>
          </a:p>
        </p:txBody>
      </p:sp>
    </p:spTree>
    <p:extLst>
      <p:ext uri="{BB962C8B-B14F-4D97-AF65-F5344CB8AC3E}">
        <p14:creationId xmlns:p14="http://schemas.microsoft.com/office/powerpoint/2010/main" val="79941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Sind das unsere Werte?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Gruppenleiter/Jungschar soll christliche Werte vermitteln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Jugendpädagogik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Einklang von Wertvermittlung &amp; von uns verwendeten Spielen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de-AT" sz="2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38DB7991-DECD-5841-90A3-4415D8E55F1C}"/>
              </a:ext>
            </a:extLst>
          </p:cNvPr>
          <p:cNvSpPr/>
          <p:nvPr/>
        </p:nvSpPr>
        <p:spPr>
          <a:xfrm>
            <a:off x="3757930" y="4935215"/>
            <a:ext cx="7243445" cy="929412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Einklang von Wertvermittlung &amp; von uns verwendeten Spielen</a:t>
            </a:r>
          </a:p>
        </p:txBody>
      </p:sp>
    </p:spTree>
    <p:extLst>
      <p:ext uri="{BB962C8B-B14F-4D97-AF65-F5344CB8AC3E}">
        <p14:creationId xmlns:p14="http://schemas.microsoft.com/office/powerpoint/2010/main" val="375424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Ziel = Gemeinschaft bilden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de-AT" sz="2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Welche Spiele fördern das?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de-AT" sz="2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Konkurrenz &amp; Rivalität = kontraproduktiv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04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9039729" y="442911"/>
            <a:ext cx="2342145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075" y="527014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2"/>
            <a:ext cx="844616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FC5DC557-CD9D-374C-8896-499DDD54F169}"/>
              </a:ext>
            </a:extLst>
          </p:cNvPr>
          <p:cNvSpPr txBox="1">
            <a:spLocks/>
          </p:cNvSpPr>
          <p:nvPr/>
        </p:nvSpPr>
        <p:spPr>
          <a:xfrm>
            <a:off x="830178" y="2188785"/>
            <a:ext cx="7315200" cy="2443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5400" dirty="0">
                <a:latin typeface="Comic Sans MS" panose="030F0902030302020204" pitchFamily="66" charset="0"/>
              </a:rPr>
              <a:t>Problemkreis Sieger</a:t>
            </a:r>
            <a:endParaRPr lang="de-DE" dirty="0">
              <a:latin typeface="Comic Sans MS" panose="030F0902030302020204" pitchFamily="66" charset="0"/>
            </a:endParaRPr>
          </a:p>
          <a:p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715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Ist es erstrebenswert einen Sieger zu haben?</a:t>
            </a:r>
          </a:p>
          <a:p>
            <a:endParaRPr lang="de-DE" sz="3400" b="1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Spiele mit Siegern müssen </a:t>
            </a:r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sinnvoll &amp; überlegt</a:t>
            </a: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 eingesetzt werden</a:t>
            </a:r>
          </a:p>
          <a:p>
            <a:pPr marL="571500" lvl="0" indent="-5715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Auf Begabungen der KK Rücksicht nehmen</a:t>
            </a:r>
          </a:p>
          <a:p>
            <a:pPr marL="571500" lvl="0" indent="-5715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Auf keinen Fall – Gruppe spalten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Sieger nicht bevorzugen oder besser als die anderen darstellen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12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Vorteile…</a:t>
            </a:r>
          </a:p>
          <a:p>
            <a:pPr marL="571500" lvl="0" indent="-571500">
              <a:spcBef>
                <a:spcPts val="1200"/>
              </a:spcBef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Wettkampfspiele bei 10-12 Jährigen sehr beliebt</a:t>
            </a:r>
          </a:p>
          <a:p>
            <a:pPr marL="571500" lvl="0" indent="-5715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Animieren zu MAX Einsatz</a:t>
            </a:r>
          </a:p>
          <a:p>
            <a:pPr marL="571500" lvl="0" indent="-5715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Gesteuerter Sieg – Möglichkeit schwache KK zu integrieren</a:t>
            </a:r>
          </a:p>
          <a:p>
            <a:pPr marL="571500" lvl="0" indent="-5715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Lernen zu verlieren!</a:t>
            </a:r>
          </a:p>
          <a:p>
            <a:pPr marL="571500" lvl="0" indent="-5715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Kommt in der Entwicklung dem Bestätigungs- &amp; Leistungswillen entgegen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de-AT" sz="2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0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dirty="0">
                <a:solidFill>
                  <a:srgbClr val="059BAA"/>
                </a:solidFill>
                <a:latin typeface="Comic Sans MS" panose="030F0902030302020204" pitchFamily="66" charset="0"/>
              </a:rPr>
              <a:t>Was bisher geschah…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Die Geschichte der Jungschar / die 4 Säulen der JS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Das Plakat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Das Spiel 1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-&gt; Habt ihr alle schon eine Mappe/Ordner?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Gruppenhelferrunde</a:t>
            </a:r>
            <a:endParaRPr lang="de-DE" dirty="0">
              <a:latin typeface="Comic Sans MS" panose="030F0902030302020204" pitchFamily="66" charset="0"/>
            </a:endParaRPr>
          </a:p>
          <a:p>
            <a:endParaRPr lang="de-DE" sz="18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40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algn="ctr"/>
            <a:endParaRPr lang="de-DE" sz="4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06604722-F398-B940-B52A-0C1BED9FF4DC}"/>
              </a:ext>
            </a:extLst>
          </p:cNvPr>
          <p:cNvSpPr/>
          <p:nvPr/>
        </p:nvSpPr>
        <p:spPr>
          <a:xfrm>
            <a:off x="3757930" y="2514597"/>
            <a:ext cx="7315200" cy="1828800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Siegerspiele müssen mit Bedacht und Überlegung eingesetzt und mit Maß und Ziel verwendet werden!</a:t>
            </a:r>
          </a:p>
        </p:txBody>
      </p:sp>
    </p:spTree>
    <p:extLst>
      <p:ext uri="{BB962C8B-B14F-4D97-AF65-F5344CB8AC3E}">
        <p14:creationId xmlns:p14="http://schemas.microsoft.com/office/powerpoint/2010/main" val="1602319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Spiele ohne Sieger</a:t>
            </a:r>
          </a:p>
          <a:p>
            <a:endParaRPr lang="de-DE" sz="3400" b="1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de-AT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Bewegungsspiele: </a:t>
            </a: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Austoben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b="1" u="sng" dirty="0" err="1">
                <a:solidFill>
                  <a:srgbClr val="059BAA"/>
                </a:solidFill>
                <a:latin typeface="Comic Sans MS" panose="030F0902030302020204" pitchFamily="66" charset="0"/>
              </a:rPr>
              <a:t>Kennenlernspiele</a:t>
            </a:r>
            <a:r>
              <a:rPr lang="de-AT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: </a:t>
            </a: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Kontakt knüpfen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de-AT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Gruppendynamische Spiele: </a:t>
            </a: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Bildung eines Gruppenbewusstseins</a:t>
            </a:r>
          </a:p>
          <a:p>
            <a:pPr marL="571500" indent="-571500">
              <a:spcBef>
                <a:spcPts val="1200"/>
              </a:spcBef>
              <a:buFont typeface="Wingdings" pitchFamily="2" charset="2"/>
              <a:buChar char="Ø"/>
            </a:pPr>
            <a:r>
              <a:rPr lang="de-AT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Ruhige, meditative Spiele: </a:t>
            </a: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Fließende Grenze, Thema anspielen oder Diskussionsgrundlage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0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9039729" y="442911"/>
            <a:ext cx="2342145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075" y="527014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2"/>
            <a:ext cx="844616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FC5DC557-CD9D-374C-8896-499DDD54F169}"/>
              </a:ext>
            </a:extLst>
          </p:cNvPr>
          <p:cNvSpPr txBox="1">
            <a:spLocks/>
          </p:cNvSpPr>
          <p:nvPr/>
        </p:nvSpPr>
        <p:spPr>
          <a:xfrm>
            <a:off x="830178" y="2188785"/>
            <a:ext cx="7315200" cy="2443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5400" dirty="0">
                <a:latin typeface="Comic Sans MS" panose="030F0902030302020204" pitchFamily="66" charset="0"/>
              </a:rPr>
              <a:t>Jetzt etwas tun…</a:t>
            </a:r>
            <a:endParaRPr lang="de-DE" dirty="0">
              <a:latin typeface="Comic Sans MS" panose="030F0902030302020204" pitchFamily="66" charset="0"/>
            </a:endParaRPr>
          </a:p>
          <a:p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61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Situation in Kleingruppen</a:t>
            </a:r>
          </a:p>
          <a:p>
            <a:endParaRPr lang="de-DE" sz="3400" b="1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Passendes Spiel auswählen – alle Punkte von letzter Einheit beachten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Gute Spielgeschichte überlegen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15 Minuten Zeit</a:t>
            </a:r>
          </a:p>
          <a:p>
            <a:pPr marL="571500" indent="-571500">
              <a:buFont typeface="Wingdings" pitchFamily="2" charset="2"/>
              <a:buChar char="Ø"/>
            </a:pPr>
            <a:endParaRPr lang="de-AT" sz="2800" b="1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Gruppe 1: Julia &amp; Anna</a:t>
            </a:r>
          </a:p>
          <a:p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Gruppe 2: Lara &amp; Clemens</a:t>
            </a:r>
          </a:p>
          <a:p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Gruppe 3: </a:t>
            </a:r>
            <a:r>
              <a:rPr lang="de-AT" sz="2800" b="1" dirty="0" err="1">
                <a:solidFill>
                  <a:srgbClr val="059BAA"/>
                </a:solidFill>
                <a:latin typeface="Comic Sans MS" panose="030F0902030302020204" pitchFamily="66" charset="0"/>
              </a:rPr>
              <a:t>Sebi</a:t>
            </a:r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 &amp; Leonie</a:t>
            </a:r>
          </a:p>
          <a:p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  <a:endParaRPr lang="de-AT" sz="2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4295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9039729" y="442911"/>
            <a:ext cx="2342145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075" y="527014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2"/>
            <a:ext cx="844616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FC5DC557-CD9D-374C-8896-499DDD54F169}"/>
              </a:ext>
            </a:extLst>
          </p:cNvPr>
          <p:cNvSpPr txBox="1">
            <a:spLocks/>
          </p:cNvSpPr>
          <p:nvPr/>
        </p:nvSpPr>
        <p:spPr>
          <a:xfrm>
            <a:off x="830178" y="2188785"/>
            <a:ext cx="7315200" cy="2443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5400" dirty="0">
                <a:latin typeface="Comic Sans MS" panose="030F0902030302020204" pitchFamily="66" charset="0"/>
              </a:rPr>
              <a:t>Feedbackrunde</a:t>
            </a:r>
            <a:endParaRPr lang="de-DE" dirty="0">
              <a:latin typeface="Comic Sans MS" panose="030F0902030302020204" pitchFamily="66" charset="0"/>
            </a:endParaRPr>
          </a:p>
          <a:p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14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Feedback immer nach dem Sandwich-Prinzip</a:t>
            </a:r>
          </a:p>
          <a:p>
            <a:endParaRPr lang="de-DE" sz="3400" b="1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Brot - Was war gut?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Inhalt – Was könnte beim nächsten Mal besser gemacht werden?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Brot – Was war gut?</a:t>
            </a:r>
          </a:p>
          <a:p>
            <a:r>
              <a:rPr lang="de-AT" sz="2800" b="1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  <a:endParaRPr lang="de-AT" sz="2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14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9039729" y="442911"/>
            <a:ext cx="2342145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075" y="527014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2"/>
            <a:ext cx="844616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FC5DC557-CD9D-374C-8896-499DDD54F169}"/>
              </a:ext>
            </a:extLst>
          </p:cNvPr>
          <p:cNvSpPr txBox="1">
            <a:spLocks/>
          </p:cNvSpPr>
          <p:nvPr/>
        </p:nvSpPr>
        <p:spPr>
          <a:xfrm>
            <a:off x="830178" y="2188785"/>
            <a:ext cx="7315200" cy="2443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5400" dirty="0">
                <a:latin typeface="Comic Sans MS" panose="030F0902030302020204" pitchFamily="66" charset="0"/>
              </a:rPr>
              <a:t>Das Spiel I – Was ist hängen geblieben?</a:t>
            </a:r>
            <a:endParaRPr lang="de-DE" dirty="0">
              <a:latin typeface="Comic Sans MS" panose="030F0902030302020204" pitchFamily="66" charset="0"/>
            </a:endParaRPr>
          </a:p>
          <a:p>
            <a:endParaRPr lang="de-DE" dirty="0">
              <a:latin typeface="Comic Sans MS" panose="030F0902030302020204" pitchFamily="66" charset="0"/>
            </a:endParaRPr>
          </a:p>
          <a:p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078C8887-49A5-5A47-BA4B-713C1748875D}"/>
              </a:ext>
            </a:extLst>
          </p:cNvPr>
          <p:cNvSpPr txBox="1">
            <a:spLocks/>
          </p:cNvSpPr>
          <p:nvPr/>
        </p:nvSpPr>
        <p:spPr>
          <a:xfrm>
            <a:off x="830178" y="4777664"/>
            <a:ext cx="7315200" cy="9144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Comic Sans MS" panose="030F0902030302020204" pitchFamily="66" charset="0"/>
              </a:rPr>
              <a:t> von 24.11.2020</a:t>
            </a:r>
          </a:p>
        </p:txBody>
      </p:sp>
    </p:spTree>
    <p:extLst>
      <p:ext uri="{BB962C8B-B14F-4D97-AF65-F5344CB8AC3E}">
        <p14:creationId xmlns:p14="http://schemas.microsoft.com/office/powerpoint/2010/main" val="44911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>
                <a:solidFill>
                  <a:srgbClr val="059BAA"/>
                </a:solidFill>
                <a:latin typeface="Comic Sans MS" panose="030F0902030302020204" pitchFamily="66" charset="0"/>
              </a:rPr>
              <a:t>Warum spielen wir?</a:t>
            </a:r>
          </a:p>
          <a:p>
            <a:endParaRPr lang="de-DE" sz="32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r>
              <a:rPr lang="de-DE" sz="3200" dirty="0">
                <a:solidFill>
                  <a:srgbClr val="059BAA"/>
                </a:solidFill>
                <a:latin typeface="Comic Sans MS" panose="030F0902030302020204" pitchFamily="66" charset="0"/>
              </a:rPr>
              <a:t>Das Spiel ist das beste Mittel um…</a:t>
            </a:r>
          </a:p>
          <a:p>
            <a:endParaRPr lang="de-DE" sz="32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r>
              <a:rPr lang="de-DE" sz="3200" dirty="0">
                <a:solidFill>
                  <a:srgbClr val="059BAA"/>
                </a:solidFill>
                <a:latin typeface="Comic Sans MS" panose="030F0902030302020204" pitchFamily="66" charset="0"/>
              </a:rPr>
              <a:t>Was für Spiele gibt es?</a:t>
            </a:r>
          </a:p>
          <a:p>
            <a:endParaRPr lang="de-DE" sz="32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r>
              <a:rPr lang="de-DE" sz="3200" dirty="0">
                <a:solidFill>
                  <a:srgbClr val="059BAA"/>
                </a:solidFill>
                <a:latin typeface="Comic Sans MS" panose="030F0902030302020204" pitchFamily="66" charset="0"/>
              </a:rPr>
              <a:t>Was ist wichtig in der Vorbereitung?</a:t>
            </a:r>
          </a:p>
          <a:p>
            <a:endParaRPr lang="de-DE" sz="32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r>
              <a:rPr lang="de-DE" sz="3200" dirty="0">
                <a:solidFill>
                  <a:srgbClr val="059BAA"/>
                </a:solidFill>
                <a:latin typeface="Comic Sans MS" panose="030F0902030302020204" pitchFamily="66" charset="0"/>
              </a:rPr>
              <a:t>Was ist wichtig in der Durchführung?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</a:p>
          <a:p>
            <a:endParaRPr lang="de-DE" sz="2400" dirty="0">
              <a:latin typeface="Comic Sans MS" panose="030F0902030302020204" pitchFamily="66" charset="0"/>
            </a:endParaRPr>
          </a:p>
          <a:p>
            <a:r>
              <a:rPr lang="de-DE" sz="2400" dirty="0">
                <a:latin typeface="Comic Sans MS" panose="030F0902030302020204" pitchFamily="66" charset="0"/>
              </a:rPr>
              <a:t>Was ist hängen geblieben?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7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9039729" y="442911"/>
            <a:ext cx="2342145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075" y="527014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2"/>
            <a:ext cx="844616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FC5DC557-CD9D-374C-8896-499DDD54F169}"/>
              </a:ext>
            </a:extLst>
          </p:cNvPr>
          <p:cNvSpPr txBox="1">
            <a:spLocks/>
          </p:cNvSpPr>
          <p:nvPr/>
        </p:nvSpPr>
        <p:spPr>
          <a:xfrm>
            <a:off x="830178" y="2188785"/>
            <a:ext cx="7315200" cy="2443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5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  <a:p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078C8887-49A5-5A47-BA4B-713C1748875D}"/>
              </a:ext>
            </a:extLst>
          </p:cNvPr>
          <p:cNvSpPr txBox="1">
            <a:spLocks/>
          </p:cNvSpPr>
          <p:nvPr/>
        </p:nvSpPr>
        <p:spPr>
          <a:xfrm>
            <a:off x="830178" y="4777664"/>
            <a:ext cx="7315200" cy="9144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Comic Sans MS" panose="030F0902030302020204" pitchFamily="66" charset="0"/>
              </a:rPr>
              <a:t>01.12.2020</a:t>
            </a:r>
          </a:p>
        </p:txBody>
      </p:sp>
    </p:spTree>
    <p:extLst>
      <p:ext uri="{BB962C8B-B14F-4D97-AF65-F5344CB8AC3E}">
        <p14:creationId xmlns:p14="http://schemas.microsoft.com/office/powerpoint/2010/main" val="1057763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Gedanken zur Spielpädagogik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de-DE" sz="27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Kinder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Spielen ist: Erproben der Fähigkeiten &amp; Spaß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ist eine lustvolle Art des Lernens!</a:t>
            </a:r>
          </a:p>
          <a:p>
            <a:pPr>
              <a:lnSpc>
                <a:spcPct val="150000"/>
              </a:lnSpc>
            </a:pPr>
            <a:r>
              <a:rPr lang="de-DE" sz="27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Jugendliche /Erwachsene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Spielen </a:t>
            </a:r>
            <a:r>
              <a:rPr lang="de-AT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≠ Arbeiten, Planen, Nachdenken</a:t>
            </a:r>
            <a:endParaRPr lang="de-DE" sz="27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Erst die Arbeit, dann das Spiel!</a:t>
            </a:r>
          </a:p>
          <a:p>
            <a:pPr>
              <a:lnSpc>
                <a:spcPct val="150000"/>
              </a:lnSpc>
            </a:pPr>
            <a:endParaRPr lang="de-DE" sz="27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75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Warum ist Spielen nicht nur für Kinder wichtig?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Mensch tritt aus sich heraus &amp; nimmt </a:t>
            </a:r>
            <a:r>
              <a:rPr lang="de-DE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Kontakt</a:t>
            </a: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 mit Gegenständen oder Personen auf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Fördert </a:t>
            </a:r>
            <a:r>
              <a:rPr lang="de-DE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Kommunikation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Gemeinsam gemachte </a:t>
            </a:r>
            <a:r>
              <a:rPr lang="de-DE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Erfahrungen</a:t>
            </a: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 – Auswirkungen auf Zusammenleben der </a:t>
            </a:r>
            <a:r>
              <a:rPr lang="de-DE" sz="28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Gemeinschaft</a:t>
            </a:r>
          </a:p>
          <a:p>
            <a:pPr>
              <a:lnSpc>
                <a:spcPct val="150000"/>
              </a:lnSpc>
            </a:pPr>
            <a:endParaRPr lang="de-DE" sz="27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56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Spielen bietet die Möglichkeit: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eigenes Verhalten &amp; Wirkung auf andere kennenlernen</a:t>
            </a:r>
          </a:p>
          <a:p>
            <a:pPr marL="571500" lvl="0" indent="-5715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verschiedene Kommunikationsformen erleben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vernachlässigte Sinne aktivieren</a:t>
            </a: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Emotionen &amp; Gefühle äußern 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mit Gefühlen von anderen angemessen umgehen</a:t>
            </a:r>
            <a:endParaRPr lang="de-DE" sz="27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11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Spielen bietet die Möglichkeit: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Fähigkeiten &amp; Talente entdecken und fördern</a:t>
            </a:r>
          </a:p>
          <a:p>
            <a:pPr marL="571500" lvl="0" indent="-5715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Rollen &amp; normierte Verhaltensweisen entdecken, beobachten und gegebenenfalls verändern</a:t>
            </a:r>
          </a:p>
          <a:p>
            <a:pPr marL="571500" lvl="0" indent="-571500">
              <a:buFont typeface="Wingdings" pitchFamily="2" charset="2"/>
              <a:buChar char="Ø"/>
            </a:pPr>
            <a:r>
              <a:rPr lang="de-AT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Strukturen &amp; Zusammenhänge in Gesellschaft und Welt durchschauen, damit umgehen oder sie verändern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0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ahmen">
  <a:themeElements>
    <a:clrScheme name="Rahmen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ahmen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hm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{50664222-524C-EB40-BA6A-9388B19534C3}tf10001124</Template>
  <TotalTime>0</TotalTime>
  <Words>685</Words>
  <Application>Microsoft Macintosh PowerPoint</Application>
  <PresentationFormat>Breitbild</PresentationFormat>
  <Paragraphs>144</Paragraphs>
  <Slides>25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1" baseType="lpstr">
      <vt:lpstr>Calibri</vt:lpstr>
      <vt:lpstr>Comic Sans MS</vt:lpstr>
      <vt:lpstr>Corbel</vt:lpstr>
      <vt:lpstr>Wingdings</vt:lpstr>
      <vt:lpstr>Wingdings 2</vt:lpstr>
      <vt:lpstr>Rahmen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Gruppenhelferrunde  Corona Edition 1.0</dc:title>
  <dc:creator>StudentIn</dc:creator>
  <cp:lastModifiedBy>StudentIn</cp:lastModifiedBy>
  <cp:revision>37</cp:revision>
  <dcterms:created xsi:type="dcterms:W3CDTF">2020-04-21T08:45:25Z</dcterms:created>
  <dcterms:modified xsi:type="dcterms:W3CDTF">2020-12-01T18:16:57Z</dcterms:modified>
</cp:coreProperties>
</file>